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6858000" cx="9144000"/>
  <p:notesSz cx="6858000" cy="9144000"/>
  <p:embeddedFontLst>
    <p:embeddedFont>
      <p:font typeface="Arimo"/>
      <p:regular r:id="rId60"/>
      <p:bold r:id="rId61"/>
      <p:italic r:id="rId62"/>
      <p:boldItalic r:id="rId63"/>
    </p:embeddedFont>
    <p:embeddedFont>
      <p:font typeface="Helvetica Neue"/>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8" roundtripDataSignature="AMtx7mgX3ajHFf/ImxMQ4IyVEIywuGkE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F23F3A5-EAAB-4963-8EDE-719608F37E22}">
  <a:tblStyle styleId="{7F23F3A5-EAAB-4963-8EDE-719608F37E2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Arimo-italic.fntdata"/><Relationship Id="rId61" Type="http://schemas.openxmlformats.org/officeDocument/2006/relationships/font" Target="fonts/Arimo-bold.fntdata"/><Relationship Id="rId20" Type="http://schemas.openxmlformats.org/officeDocument/2006/relationships/slide" Target="slides/slide15.xml"/><Relationship Id="rId64" Type="http://schemas.openxmlformats.org/officeDocument/2006/relationships/font" Target="fonts/HelveticaNeue-regular.fntdata"/><Relationship Id="rId63" Type="http://schemas.openxmlformats.org/officeDocument/2006/relationships/font" Target="fonts/Arimo-boldItalic.fntdata"/><Relationship Id="rId22" Type="http://schemas.openxmlformats.org/officeDocument/2006/relationships/slide" Target="slides/slide17.xml"/><Relationship Id="rId66" Type="http://schemas.openxmlformats.org/officeDocument/2006/relationships/font" Target="fonts/HelveticaNeue-italic.fntdata"/><Relationship Id="rId21" Type="http://schemas.openxmlformats.org/officeDocument/2006/relationships/slide" Target="slides/slide16.xml"/><Relationship Id="rId65" Type="http://schemas.openxmlformats.org/officeDocument/2006/relationships/font" Target="fonts/HelveticaNeue-bold.fntdata"/><Relationship Id="rId24" Type="http://schemas.openxmlformats.org/officeDocument/2006/relationships/slide" Target="slides/slide19.xml"/><Relationship Id="rId68" Type="http://customschemas.google.com/relationships/presentationmetadata" Target="metadata"/><Relationship Id="rId23" Type="http://schemas.openxmlformats.org/officeDocument/2006/relationships/slide" Target="slides/slide18.xml"/><Relationship Id="rId67" Type="http://schemas.openxmlformats.org/officeDocument/2006/relationships/font" Target="fonts/HelveticaNeue-boldItalic.fntdata"/><Relationship Id="rId60" Type="http://schemas.openxmlformats.org/officeDocument/2006/relationships/font" Target="fonts/Arim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65" name="Google Shape;365;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75" name="Google Shape;375;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84" name="Google Shape;384;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93" name="Google Shape;393;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02" name="Google Shape;402;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11" name="Google Shape;411;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20" name="Google Shape;420;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29" name="Google Shape;429;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38" name="Google Shape;438;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47" name="Google Shape;447;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56" name="Google Shape;456;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65" name="Google Shape;465;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74" name="Google Shape;474;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83" name="Google Shape;483;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92" name="Google Shape;492;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2"/>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6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a:lvl1pPr>
            <a:lvl2pPr indent="0" lvl="1" marL="0" algn="r">
              <a:spcBef>
                <a:spcPts val="0"/>
              </a:spcBef>
              <a:buNone/>
              <a:defRPr b="1"/>
            </a:lvl2pPr>
            <a:lvl3pPr indent="0" lvl="2" marL="0" algn="r">
              <a:spcBef>
                <a:spcPts val="0"/>
              </a:spcBef>
              <a:buNone/>
              <a:defRPr b="1"/>
            </a:lvl3pPr>
            <a:lvl4pPr indent="0" lvl="3" marL="0" algn="r">
              <a:spcBef>
                <a:spcPts val="0"/>
              </a:spcBef>
              <a:buNone/>
              <a:defRPr b="1"/>
            </a:lvl4pPr>
            <a:lvl5pPr indent="0" lvl="4" marL="0" algn="r">
              <a:spcBef>
                <a:spcPts val="0"/>
              </a:spcBef>
              <a:buNone/>
              <a:defRPr b="1"/>
            </a:lvl5pPr>
            <a:lvl6pPr indent="0" lvl="5" marL="0" algn="r">
              <a:spcBef>
                <a:spcPts val="0"/>
              </a:spcBef>
              <a:buNone/>
              <a:defRPr b="1"/>
            </a:lvl6pPr>
            <a:lvl7pPr indent="0" lvl="6" marL="0" algn="r">
              <a:spcBef>
                <a:spcPts val="0"/>
              </a:spcBef>
              <a:buNone/>
              <a:defRPr b="1"/>
            </a:lvl7pPr>
            <a:lvl8pPr indent="0" lvl="7" marL="0" algn="r">
              <a:spcBef>
                <a:spcPts val="0"/>
              </a:spcBef>
              <a:buNone/>
              <a:defRPr b="1"/>
            </a:lvl8pPr>
            <a:lvl9pPr indent="0" lvl="8" marL="0" algn="r">
              <a:spcBef>
                <a:spcPts val="0"/>
              </a:spcBef>
              <a:buNone/>
              <a:defRPr b="1"/>
            </a:lvl9pPr>
          </a:lstStyle>
          <a:p>
            <a:pPr indent="0" lvl="0" marL="0" rtl="0" algn="r">
              <a:spcBef>
                <a:spcPts val="0"/>
              </a:spcBef>
              <a:spcAft>
                <a:spcPts val="0"/>
              </a:spcAft>
              <a:buNone/>
            </a:pPr>
            <a:r>
              <a:rPr lang="en-US"/>
              <a:t>Page </a:t>
            </a:r>
            <a:fld id="{00000000-1234-1234-1234-123412341234}" type="slidenum">
              <a:rPr b="0" lang="en-US"/>
              <a:t>‹#›</a:t>
            </a:fld>
            <a:endParaRPr b="0"/>
          </a:p>
        </p:txBody>
      </p:sp>
      <p:sp>
        <p:nvSpPr>
          <p:cNvPr id="21" name="Google Shape;21;p62"/>
          <p:cNvSpPr/>
          <p:nvPr/>
        </p:nvSpPr>
        <p:spPr>
          <a:xfrm>
            <a:off x="0" y="0"/>
            <a:ext cx="9144000" cy="112236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 name="Google Shape;22;p62"/>
          <p:cNvSpPr/>
          <p:nvPr/>
        </p:nvSpPr>
        <p:spPr>
          <a:xfrm>
            <a:off x="11086" y="6259484"/>
            <a:ext cx="9144000" cy="9686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7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71"/>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7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7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7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72"/>
          <p:cNvSpPr txBox="1"/>
          <p:nvPr>
            <p:ph type="title"/>
          </p:nvPr>
        </p:nvSpPr>
        <p:spPr>
          <a:xfrm rot="5400000">
            <a:off x="4623593" y="2285206"/>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72"/>
          <p:cNvSpPr txBox="1"/>
          <p:nvPr>
            <p:ph idx="1" type="body"/>
          </p:nvPr>
        </p:nvSpPr>
        <p:spPr>
          <a:xfrm rot="5400000">
            <a:off x="623093"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7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7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7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6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6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6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6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6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p63"/>
          <p:cNvSpPr/>
          <p:nvPr/>
        </p:nvSpPr>
        <p:spPr>
          <a:xfrm>
            <a:off x="11086" y="6259484"/>
            <a:ext cx="9144000" cy="9686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0" name="Google Shape;30;p63"/>
          <p:cNvSpPr/>
          <p:nvPr/>
        </p:nvSpPr>
        <p:spPr>
          <a:xfrm>
            <a:off x="0" y="1703012"/>
            <a:ext cx="9144000" cy="9686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6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6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65"/>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5"/>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6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6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66"/>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66"/>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67"/>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7"/>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67"/>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67"/>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67"/>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6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6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69"/>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69"/>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 name="Google Shape;65;p69"/>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6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6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70"/>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70"/>
          <p:cNvSpPr/>
          <p:nvPr>
            <p:ph idx="2" type="pic"/>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2" name="Google Shape;72;p70"/>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 name="Google Shape;73;p7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7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7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6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6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6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m.shamimkaiser@juniv.edu" TargetMode="External"/><Relationship Id="rId4" Type="http://schemas.openxmlformats.org/officeDocument/2006/relationships/hyperlink" Target="mailto:m.shamimkaiser@juniv.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2F5496"/>
              </a:buClr>
              <a:buSzPts val="3200"/>
              <a:buFont typeface="Arial"/>
              <a:buNone/>
            </a:pPr>
            <a:r>
              <a:rPr b="1" lang="en-US" sz="3200">
                <a:solidFill>
                  <a:srgbClr val="2F5496"/>
                </a:solidFill>
              </a:rPr>
              <a:t>MICT 2201: Artificial Intelligence</a:t>
            </a:r>
            <a:endParaRPr/>
          </a:p>
        </p:txBody>
      </p:sp>
      <p:sp>
        <p:nvSpPr>
          <p:cNvPr id="93" name="Google Shape;93;p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800"/>
              <a:buNone/>
            </a:pPr>
            <a:r>
              <a:rPr lang="en-US" sz="1800"/>
              <a:t>Instructor: M. Shamim Kaiser</a:t>
            </a:r>
            <a:endParaRPr/>
          </a:p>
          <a:p>
            <a:pPr indent="0" lvl="0" marL="0" rtl="0" algn="ctr">
              <a:lnSpc>
                <a:spcPct val="90000"/>
              </a:lnSpc>
              <a:spcBef>
                <a:spcPts val="1000"/>
              </a:spcBef>
              <a:spcAft>
                <a:spcPts val="0"/>
              </a:spcAft>
              <a:buClr>
                <a:schemeClr val="dk1"/>
              </a:buClr>
              <a:buSzPts val="1800"/>
              <a:buNone/>
            </a:pPr>
            <a:r>
              <a:rPr lang="en-US" sz="1800"/>
              <a:t>Email: </a:t>
            </a:r>
            <a:r>
              <a:rPr lang="en-US" sz="1800" u="sng">
                <a:solidFill>
                  <a:schemeClr val="hlink"/>
                </a:solidFill>
                <a:hlinkClick r:id="rId3"/>
              </a:rPr>
              <a:t>K</a:t>
            </a:r>
            <a:r>
              <a:rPr lang="en-US" sz="1800"/>
              <a:t>aiser</a:t>
            </a:r>
            <a:r>
              <a:rPr lang="en-US" sz="1800" u="sng">
                <a:solidFill>
                  <a:schemeClr val="hlink"/>
                </a:solidFill>
                <a:hlinkClick r:id="rId4"/>
              </a:rPr>
              <a:t>@juniv.edu</a:t>
            </a:r>
            <a:endParaRPr sz="1800"/>
          </a:p>
          <a:p>
            <a:pPr indent="0" lvl="0" marL="0" rtl="0" algn="ctr">
              <a:lnSpc>
                <a:spcPct val="90000"/>
              </a:lnSpc>
              <a:spcBef>
                <a:spcPts val="1000"/>
              </a:spcBef>
              <a:spcAft>
                <a:spcPts val="0"/>
              </a:spcAft>
              <a:buClr>
                <a:schemeClr val="dk1"/>
              </a:buClr>
              <a:buSzPts val="1800"/>
              <a:buNone/>
            </a:pPr>
            <a:r>
              <a:rPr lang="en-US" sz="1800"/>
              <a:t>Text phone: 01511932323</a:t>
            </a:r>
            <a:endParaRPr/>
          </a:p>
        </p:txBody>
      </p:sp>
      <p:sp>
        <p:nvSpPr>
          <p:cNvPr id="94" name="Google Shape;94;p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AI</a:t>
            </a:r>
            <a:endParaRPr/>
          </a:p>
        </p:txBody>
      </p:sp>
      <p:pic>
        <p:nvPicPr>
          <p:cNvPr id="158" name="Google Shape;158;p10"/>
          <p:cNvPicPr preferRelativeResize="0"/>
          <p:nvPr>
            <p:ph idx="1" type="body"/>
          </p:nvPr>
        </p:nvPicPr>
        <p:blipFill rotWithShape="1">
          <a:blip r:embed="rId3">
            <a:alphaModFix/>
          </a:blip>
          <a:srcRect b="0" l="0" r="0" t="0"/>
          <a:stretch/>
        </p:blipFill>
        <p:spPr>
          <a:xfrm>
            <a:off x="1286740" y="1825625"/>
            <a:ext cx="6570520" cy="4351338"/>
          </a:xfrm>
          <a:prstGeom prst="rect">
            <a:avLst/>
          </a:prstGeom>
          <a:noFill/>
          <a:ln>
            <a:noFill/>
          </a:ln>
        </p:spPr>
      </p:pic>
      <p:sp>
        <p:nvSpPr>
          <p:cNvPr id="159" name="Google Shape;159;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sz="4000"/>
              <a:t>Four AI Definitions by </a:t>
            </a:r>
            <a:br>
              <a:rPr lang="en-US" sz="4000"/>
            </a:br>
            <a:r>
              <a:rPr lang="en-US" sz="4000"/>
              <a:t>Russell + Norvig </a:t>
            </a:r>
            <a:endParaRPr/>
          </a:p>
        </p:txBody>
      </p:sp>
      <p:pic>
        <p:nvPicPr>
          <p:cNvPr id="165" name="Google Shape;165;p11"/>
          <p:cNvPicPr preferRelativeResize="0"/>
          <p:nvPr>
            <p:ph idx="1" type="body"/>
          </p:nvPr>
        </p:nvPicPr>
        <p:blipFill rotWithShape="1">
          <a:blip r:embed="rId3">
            <a:alphaModFix/>
          </a:blip>
          <a:srcRect b="0" l="0" r="0" t="0"/>
          <a:stretch/>
        </p:blipFill>
        <p:spPr>
          <a:xfrm>
            <a:off x="828207" y="1825625"/>
            <a:ext cx="7487585" cy="4351338"/>
          </a:xfrm>
          <a:prstGeom prst="rect">
            <a:avLst/>
          </a:prstGeom>
          <a:noFill/>
          <a:ln>
            <a:noFill/>
          </a:ln>
        </p:spPr>
      </p:pic>
      <p:sp>
        <p:nvSpPr>
          <p:cNvPr id="166" name="Google Shape;166;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Thinking Humanly</a:t>
            </a:r>
            <a:endParaRPr/>
          </a:p>
        </p:txBody>
      </p:sp>
      <p:sp>
        <p:nvSpPr>
          <p:cNvPr id="172" name="Google Shape;172;p1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Determine how humans think, and attempt to replicate it in software/hardware </a:t>
            </a:r>
            <a:endParaRPr/>
          </a:p>
          <a:p>
            <a:pPr indent="-228600" lvl="0" marL="228600" rtl="0" algn="l">
              <a:lnSpc>
                <a:spcPct val="90000"/>
              </a:lnSpc>
              <a:spcBef>
                <a:spcPts val="1000"/>
              </a:spcBef>
              <a:spcAft>
                <a:spcPts val="0"/>
              </a:spcAft>
              <a:buClr>
                <a:schemeClr val="dk1"/>
              </a:buClr>
              <a:buSzPts val="2800"/>
              <a:buChar char="•"/>
            </a:pPr>
            <a:r>
              <a:rPr lang="en-US"/>
              <a:t>Develop a theory of the human mind, by one or more of </a:t>
            </a:r>
            <a:endParaRPr/>
          </a:p>
          <a:p>
            <a:pPr indent="-228600" lvl="1" marL="685800" rtl="0" algn="l">
              <a:lnSpc>
                <a:spcPct val="90000"/>
              </a:lnSpc>
              <a:spcBef>
                <a:spcPts val="500"/>
              </a:spcBef>
              <a:spcAft>
                <a:spcPts val="0"/>
              </a:spcAft>
              <a:buClr>
                <a:schemeClr val="dk1"/>
              </a:buClr>
              <a:buSzPts val="2400"/>
              <a:buChar char="•"/>
            </a:pPr>
            <a:r>
              <a:rPr lang="en-US"/>
              <a:t>Introspection (self analysis--the examination of one's own conscious thoughts and feelings)</a:t>
            </a:r>
            <a:endParaRPr/>
          </a:p>
          <a:p>
            <a:pPr indent="-228600" lvl="1" marL="685800" rtl="0" algn="l">
              <a:lnSpc>
                <a:spcPct val="90000"/>
              </a:lnSpc>
              <a:spcBef>
                <a:spcPts val="500"/>
              </a:spcBef>
              <a:spcAft>
                <a:spcPts val="0"/>
              </a:spcAft>
              <a:buClr>
                <a:schemeClr val="dk1"/>
              </a:buClr>
              <a:buSzPts val="2400"/>
              <a:buChar char="•"/>
            </a:pPr>
            <a:r>
              <a:rPr lang="en-US"/>
              <a:t> Psychological experiments (top-down?) </a:t>
            </a:r>
            <a:endParaRPr/>
          </a:p>
          <a:p>
            <a:pPr indent="-228600" lvl="1" marL="685800" rtl="0" algn="l">
              <a:lnSpc>
                <a:spcPct val="90000"/>
              </a:lnSpc>
              <a:spcBef>
                <a:spcPts val="500"/>
              </a:spcBef>
              <a:spcAft>
                <a:spcPts val="0"/>
              </a:spcAft>
              <a:buClr>
                <a:schemeClr val="dk1"/>
              </a:buClr>
              <a:buSzPts val="2400"/>
              <a:buChar char="•"/>
            </a:pPr>
            <a:r>
              <a:rPr lang="en-US"/>
              <a:t> Brain imaging (bottom-up?) </a:t>
            </a:r>
            <a:endParaRPr/>
          </a:p>
          <a:p>
            <a:pPr indent="-228600" lvl="0" marL="228600" rtl="0" algn="l">
              <a:lnSpc>
                <a:spcPct val="90000"/>
              </a:lnSpc>
              <a:spcBef>
                <a:spcPts val="1000"/>
              </a:spcBef>
              <a:spcAft>
                <a:spcPts val="0"/>
              </a:spcAft>
              <a:buClr>
                <a:schemeClr val="dk1"/>
              </a:buClr>
              <a:buSzPts val="2800"/>
              <a:buChar char="•"/>
            </a:pPr>
            <a:r>
              <a:rPr lang="en-US"/>
              <a:t>What level of abstraction is best?</a:t>
            </a:r>
            <a:endParaRPr/>
          </a:p>
          <a:p>
            <a:pPr indent="-228600" lvl="1" marL="685800" rtl="0" algn="l">
              <a:lnSpc>
                <a:spcPct val="90000"/>
              </a:lnSpc>
              <a:spcBef>
                <a:spcPts val="500"/>
              </a:spcBef>
              <a:spcAft>
                <a:spcPts val="0"/>
              </a:spcAft>
              <a:buClr>
                <a:schemeClr val="dk1"/>
              </a:buClr>
              <a:buSzPts val="2400"/>
              <a:buChar char="•"/>
            </a:pPr>
            <a:r>
              <a:rPr lang="en-US"/>
              <a:t>“Knowledge” or “circuits”?</a:t>
            </a:r>
            <a:endParaRPr/>
          </a:p>
          <a:p>
            <a:pPr indent="-228600" lvl="1" marL="685800" rtl="0" algn="l">
              <a:lnSpc>
                <a:spcPct val="90000"/>
              </a:lnSpc>
              <a:spcBef>
                <a:spcPts val="500"/>
              </a:spcBef>
              <a:spcAft>
                <a:spcPts val="0"/>
              </a:spcAft>
              <a:buClr>
                <a:schemeClr val="dk1"/>
              </a:buClr>
              <a:buSzPts val="2400"/>
              <a:buChar char="•"/>
            </a:pPr>
            <a:r>
              <a:rPr lang="en-US"/>
              <a:t>Should we model the “mind” or the “brain”?</a:t>
            </a:r>
            <a:endParaRPr/>
          </a:p>
        </p:txBody>
      </p:sp>
      <p:sp>
        <p:nvSpPr>
          <p:cNvPr id="173" name="Google Shape;173;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Thinking Humanly(Cont.)</a:t>
            </a:r>
            <a:endParaRPr/>
          </a:p>
        </p:txBody>
      </p:sp>
      <p:sp>
        <p:nvSpPr>
          <p:cNvPr id="179" name="Google Shape;179;p1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And how would we validate such a system? e.g. the General Problem Solver (GPS): Attempted to “solve like a human” </a:t>
            </a:r>
            <a:endParaRPr/>
          </a:p>
        </p:txBody>
      </p:sp>
      <p:sp>
        <p:nvSpPr>
          <p:cNvPr id="180" name="Google Shape;180;p1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Acting Humanly</a:t>
            </a:r>
            <a:endParaRPr/>
          </a:p>
        </p:txBody>
      </p:sp>
      <p:sp>
        <p:nvSpPr>
          <p:cNvPr id="186" name="Google Shape;186;p1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Intelligence = the ability to act indistinguishably from a human in cognitive tasks(?)</a:t>
            </a:r>
            <a:endParaRPr/>
          </a:p>
          <a:p>
            <a:pPr indent="-228600" lvl="0" marL="228600" rtl="0" algn="l">
              <a:lnSpc>
                <a:spcPct val="90000"/>
              </a:lnSpc>
              <a:spcBef>
                <a:spcPts val="1000"/>
              </a:spcBef>
              <a:spcAft>
                <a:spcPts val="0"/>
              </a:spcAft>
              <a:buClr>
                <a:schemeClr val="dk1"/>
              </a:buClr>
              <a:buSzPts val="2400"/>
              <a:buChar char="•"/>
            </a:pPr>
            <a:r>
              <a:rPr lang="en-US" sz="2400"/>
              <a:t>An operational test: the Turing Test [Alan Turing 1950]</a:t>
            </a:r>
            <a:endParaRPr/>
          </a:p>
          <a:p>
            <a:pPr indent="-228600" lvl="0" marL="228600" rtl="0" algn="l">
              <a:lnSpc>
                <a:spcPct val="90000"/>
              </a:lnSpc>
              <a:spcBef>
                <a:spcPts val="1000"/>
              </a:spcBef>
              <a:spcAft>
                <a:spcPts val="0"/>
              </a:spcAft>
              <a:buClr>
                <a:schemeClr val="dk1"/>
              </a:buClr>
              <a:buSzPts val="2400"/>
              <a:buChar char="•"/>
            </a:pPr>
            <a:r>
              <a:rPr lang="en-US" sz="2400"/>
              <a:t>H interrogates X in a black box </a:t>
            </a:r>
            <a:endParaRPr/>
          </a:p>
          <a:p>
            <a:pPr indent="-228600" lvl="1" marL="685800" rtl="0" algn="l">
              <a:lnSpc>
                <a:spcPct val="90000"/>
              </a:lnSpc>
              <a:spcBef>
                <a:spcPts val="500"/>
              </a:spcBef>
              <a:spcAft>
                <a:spcPts val="0"/>
              </a:spcAft>
              <a:buClr>
                <a:schemeClr val="dk1"/>
              </a:buClr>
              <a:buSzPts val="2000"/>
              <a:buChar char="•"/>
            </a:pPr>
            <a:r>
              <a:rPr lang="en-US" sz="2000"/>
              <a:t>If X is a computer, but H cannot tell, X must be intelligent! </a:t>
            </a:r>
            <a:endParaRPr/>
          </a:p>
          <a:p>
            <a:pPr indent="-228600" lvl="0" marL="228600" rtl="0" algn="l">
              <a:lnSpc>
                <a:spcPct val="90000"/>
              </a:lnSpc>
              <a:spcBef>
                <a:spcPts val="1000"/>
              </a:spcBef>
              <a:spcAft>
                <a:spcPts val="0"/>
              </a:spcAft>
              <a:buClr>
                <a:schemeClr val="dk1"/>
              </a:buClr>
              <a:buSzPts val="2400"/>
              <a:buChar char="•"/>
            </a:pPr>
            <a:r>
              <a:rPr lang="en-US" sz="2400"/>
              <a:t>Loebner Prize: http://www.loebner.net/Prizef/loebnerprize.html </a:t>
            </a:r>
            <a:endParaRPr/>
          </a:p>
        </p:txBody>
      </p:sp>
      <p:sp>
        <p:nvSpPr>
          <p:cNvPr id="187" name="Google Shape;187;p1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8" name="Google Shape;188;p14"/>
          <p:cNvPicPr preferRelativeResize="0"/>
          <p:nvPr/>
        </p:nvPicPr>
        <p:blipFill rotWithShape="1">
          <a:blip r:embed="rId3">
            <a:alphaModFix/>
          </a:blip>
          <a:srcRect b="0" l="0" r="0" t="0"/>
          <a:stretch/>
        </p:blipFill>
        <p:spPr>
          <a:xfrm>
            <a:off x="628650" y="4641697"/>
            <a:ext cx="1839202" cy="153526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Acting humanly: The Turing Test approach</a:t>
            </a:r>
            <a:endParaRPr/>
          </a:p>
        </p:txBody>
      </p:sp>
      <p:sp>
        <p:nvSpPr>
          <p:cNvPr id="194" name="Google Shape;194;p1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400"/>
              <a:buChar char="•"/>
            </a:pPr>
            <a:r>
              <a:rPr lang="en-US" sz="2400"/>
              <a:t>Turing test is proposed by Alan Turing (1950).</a:t>
            </a:r>
            <a:endParaRPr/>
          </a:p>
          <a:p>
            <a:pPr indent="-228600" lvl="0" marL="228600" rtl="0" algn="just">
              <a:lnSpc>
                <a:spcPct val="90000"/>
              </a:lnSpc>
              <a:spcBef>
                <a:spcPts val="1000"/>
              </a:spcBef>
              <a:spcAft>
                <a:spcPts val="0"/>
              </a:spcAft>
              <a:buClr>
                <a:schemeClr val="dk1"/>
              </a:buClr>
              <a:buSzPts val="2400"/>
              <a:buChar char="•"/>
            </a:pPr>
            <a:r>
              <a:rPr lang="en-US" sz="2400"/>
              <a:t>It provides a satisfactory </a:t>
            </a:r>
            <a:r>
              <a:rPr b="1" lang="en-US" sz="2400"/>
              <a:t>TURING TEST operational deﬁnition of intelligence</a:t>
            </a:r>
            <a:r>
              <a:rPr lang="en-US" sz="2400"/>
              <a:t>. </a:t>
            </a:r>
            <a:endParaRPr/>
          </a:p>
          <a:p>
            <a:pPr indent="-228600" lvl="0" marL="228600" rtl="0" algn="just">
              <a:lnSpc>
                <a:spcPct val="90000"/>
              </a:lnSpc>
              <a:spcBef>
                <a:spcPts val="1000"/>
              </a:spcBef>
              <a:spcAft>
                <a:spcPts val="0"/>
              </a:spcAft>
              <a:buClr>
                <a:schemeClr val="dk1"/>
              </a:buClr>
              <a:buSzPts val="2400"/>
              <a:buChar char="•"/>
            </a:pPr>
            <a:r>
              <a:rPr lang="en-US" sz="2400"/>
              <a:t>A computer passes the test if </a:t>
            </a:r>
            <a:r>
              <a:rPr b="1" lang="en-US" sz="2400"/>
              <a:t>a human interrogator</a:t>
            </a:r>
            <a:r>
              <a:rPr lang="en-US" sz="2400"/>
              <a:t>, after posing </a:t>
            </a:r>
            <a:r>
              <a:rPr b="1" lang="en-US" sz="2400"/>
              <a:t>some written questions</a:t>
            </a:r>
            <a:r>
              <a:rPr lang="en-US" sz="2400"/>
              <a:t>, cannot tell </a:t>
            </a:r>
            <a:r>
              <a:rPr b="1" lang="en-US" sz="2400"/>
              <a:t>whether the written responses come from a person or from a computer</a:t>
            </a:r>
            <a:r>
              <a:rPr lang="en-US" sz="2400"/>
              <a:t>.</a:t>
            </a:r>
            <a:endParaRPr/>
          </a:p>
          <a:p>
            <a:pPr indent="-228600" lvl="0" marL="228600" rtl="0" algn="just">
              <a:lnSpc>
                <a:spcPct val="90000"/>
              </a:lnSpc>
              <a:spcBef>
                <a:spcPts val="1000"/>
              </a:spcBef>
              <a:spcAft>
                <a:spcPts val="0"/>
              </a:spcAft>
              <a:buClr>
                <a:schemeClr val="dk1"/>
              </a:buClr>
              <a:buSzPts val="2400"/>
              <a:buChar char="•"/>
            </a:pPr>
            <a:r>
              <a:rPr lang="en-US" sz="2400"/>
              <a:t>For now, we note that programming a computer to pass a rigorously applied test provides plenty to work on</a:t>
            </a:r>
            <a:endParaRPr/>
          </a:p>
          <a:p>
            <a:pPr indent="-228600" lvl="0" marL="228600" rtl="0" algn="just">
              <a:lnSpc>
                <a:spcPct val="90000"/>
              </a:lnSpc>
              <a:spcBef>
                <a:spcPts val="1000"/>
              </a:spcBef>
              <a:spcAft>
                <a:spcPts val="0"/>
              </a:spcAft>
              <a:buClr>
                <a:schemeClr val="dk1"/>
              </a:buClr>
              <a:buSzPts val="2400"/>
              <a:buChar char="•"/>
            </a:pPr>
            <a:r>
              <a:rPr lang="en-US" sz="2400"/>
              <a:t>Weak Turing type tests: </a:t>
            </a:r>
            <a:endParaRPr/>
          </a:p>
          <a:p>
            <a:pPr indent="-76200" lvl="0" marL="228600" rtl="0" algn="just">
              <a:lnSpc>
                <a:spcPct val="90000"/>
              </a:lnSpc>
              <a:spcBef>
                <a:spcPts val="1000"/>
              </a:spcBef>
              <a:spcAft>
                <a:spcPts val="0"/>
              </a:spcAft>
              <a:buClr>
                <a:schemeClr val="dk1"/>
              </a:buClr>
              <a:buSzPts val="2400"/>
              <a:buNone/>
            </a:pPr>
            <a:r>
              <a:t/>
            </a:r>
            <a:endParaRPr sz="2400"/>
          </a:p>
        </p:txBody>
      </p:sp>
      <p:sp>
        <p:nvSpPr>
          <p:cNvPr id="195" name="Google Shape;195;p1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6" name="Google Shape;196;p15"/>
          <p:cNvPicPr preferRelativeResize="0"/>
          <p:nvPr/>
        </p:nvPicPr>
        <p:blipFill rotWithShape="1">
          <a:blip r:embed="rId3">
            <a:alphaModFix/>
          </a:blip>
          <a:srcRect b="0" l="0" r="0" t="0"/>
          <a:stretch/>
        </p:blipFill>
        <p:spPr>
          <a:xfrm>
            <a:off x="6040072" y="5206849"/>
            <a:ext cx="2341053" cy="97011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Thinking Rationally</a:t>
            </a:r>
            <a:endParaRPr/>
          </a:p>
        </p:txBody>
      </p:sp>
      <p:sp>
        <p:nvSpPr>
          <p:cNvPr id="202" name="Google Shape;202;p1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Codify “laws of thought” or “right-thinking” </a:t>
            </a:r>
            <a:endParaRPr/>
          </a:p>
          <a:p>
            <a:pPr indent="0" lvl="1" marL="457200" rtl="0" algn="l">
              <a:lnSpc>
                <a:spcPct val="90000"/>
              </a:lnSpc>
              <a:spcBef>
                <a:spcPts val="500"/>
              </a:spcBef>
              <a:spcAft>
                <a:spcPts val="0"/>
              </a:spcAft>
              <a:buClr>
                <a:schemeClr val="dk1"/>
              </a:buClr>
              <a:buSzPts val="2400"/>
              <a:buNone/>
            </a:pPr>
            <a:r>
              <a:rPr lang="en-US"/>
              <a:t>– Irrefutable reasoning processes </a:t>
            </a:r>
            <a:endParaRPr/>
          </a:p>
          <a:p>
            <a:pPr indent="0" lvl="1" marL="457200" rtl="0" algn="l">
              <a:lnSpc>
                <a:spcPct val="90000"/>
              </a:lnSpc>
              <a:spcBef>
                <a:spcPts val="500"/>
              </a:spcBef>
              <a:spcAft>
                <a:spcPts val="0"/>
              </a:spcAft>
              <a:buClr>
                <a:schemeClr val="dk1"/>
              </a:buClr>
              <a:buSzPts val="2400"/>
              <a:buNone/>
            </a:pPr>
            <a:r>
              <a:rPr lang="en-US"/>
              <a:t>– Independent of what humans do  </a:t>
            </a:r>
            <a:endParaRPr/>
          </a:p>
          <a:p>
            <a:pPr indent="-228600" lvl="0" marL="228600" rtl="0" algn="l">
              <a:lnSpc>
                <a:spcPct val="90000"/>
              </a:lnSpc>
              <a:spcBef>
                <a:spcPts val="1000"/>
              </a:spcBef>
              <a:spcAft>
                <a:spcPts val="0"/>
              </a:spcAft>
              <a:buClr>
                <a:schemeClr val="dk1"/>
              </a:buClr>
              <a:buSzPts val="2800"/>
              <a:buChar char="•"/>
            </a:pPr>
            <a:r>
              <a:rPr lang="en-US"/>
              <a:t>All men are mortal </a:t>
            </a:r>
            <a:endParaRPr/>
          </a:p>
          <a:p>
            <a:pPr indent="-228600" lvl="0" marL="228600" rtl="0" algn="l">
              <a:lnSpc>
                <a:spcPct val="90000"/>
              </a:lnSpc>
              <a:spcBef>
                <a:spcPts val="1000"/>
              </a:spcBef>
              <a:spcAft>
                <a:spcPts val="0"/>
              </a:spcAft>
              <a:buClr>
                <a:schemeClr val="dk1"/>
              </a:buClr>
              <a:buSzPts val="2800"/>
              <a:buChar char="•"/>
            </a:pPr>
            <a:r>
              <a:rPr lang="en-US"/>
              <a:t>Socrates is a man </a:t>
            </a:r>
            <a:endParaRPr/>
          </a:p>
          <a:p>
            <a:pPr indent="-228600" lvl="0" marL="228600" rtl="0" algn="l">
              <a:lnSpc>
                <a:spcPct val="90000"/>
              </a:lnSpc>
              <a:spcBef>
                <a:spcPts val="1000"/>
              </a:spcBef>
              <a:spcAft>
                <a:spcPts val="0"/>
              </a:spcAft>
              <a:buClr>
                <a:schemeClr val="dk1"/>
              </a:buClr>
              <a:buSzPts val="2800"/>
              <a:buChar char="•"/>
            </a:pPr>
            <a:r>
              <a:rPr lang="en-US"/>
              <a:t>Therefore Socrates is mortal</a:t>
            </a:r>
            <a:endParaRPr/>
          </a:p>
          <a:p>
            <a:pPr indent="-228600" lvl="0" marL="228600" rtl="0" algn="l">
              <a:lnSpc>
                <a:spcPct val="90000"/>
              </a:lnSpc>
              <a:spcBef>
                <a:spcPts val="1000"/>
              </a:spcBef>
              <a:spcAft>
                <a:spcPts val="0"/>
              </a:spcAft>
              <a:buClr>
                <a:schemeClr val="dk1"/>
              </a:buClr>
              <a:buSzPts val="2800"/>
              <a:buChar char="•"/>
            </a:pPr>
            <a:r>
              <a:rPr lang="en-US"/>
              <a:t>Problems include </a:t>
            </a:r>
            <a:endParaRPr/>
          </a:p>
          <a:p>
            <a:pPr indent="0" lvl="1" marL="457200" rtl="0" algn="l">
              <a:lnSpc>
                <a:spcPct val="90000"/>
              </a:lnSpc>
              <a:spcBef>
                <a:spcPts val="500"/>
              </a:spcBef>
              <a:spcAft>
                <a:spcPts val="0"/>
              </a:spcAft>
              <a:buClr>
                <a:schemeClr val="dk1"/>
              </a:buClr>
              <a:buSzPts val="2400"/>
              <a:buNone/>
            </a:pPr>
            <a:r>
              <a:rPr lang="en-US"/>
              <a:t>– Difficulty in codifying informal knowledge </a:t>
            </a:r>
            <a:endParaRPr/>
          </a:p>
          <a:p>
            <a:pPr indent="0" lvl="1" marL="457200" rtl="0" algn="l">
              <a:lnSpc>
                <a:spcPct val="90000"/>
              </a:lnSpc>
              <a:spcBef>
                <a:spcPts val="500"/>
              </a:spcBef>
              <a:spcAft>
                <a:spcPts val="0"/>
              </a:spcAft>
              <a:buClr>
                <a:schemeClr val="dk1"/>
              </a:buClr>
              <a:buSzPts val="2400"/>
              <a:buNone/>
            </a:pPr>
            <a:r>
              <a:rPr lang="en-US"/>
              <a:t>– Difficulty in dealing with uncertainty </a:t>
            </a:r>
            <a:endParaRPr/>
          </a:p>
          <a:p>
            <a:pPr indent="0" lvl="1" marL="457200" rtl="0" algn="l">
              <a:lnSpc>
                <a:spcPct val="90000"/>
              </a:lnSpc>
              <a:spcBef>
                <a:spcPts val="500"/>
              </a:spcBef>
              <a:spcAft>
                <a:spcPts val="0"/>
              </a:spcAft>
              <a:buClr>
                <a:schemeClr val="dk1"/>
              </a:buClr>
              <a:buSzPts val="2400"/>
              <a:buNone/>
            </a:pPr>
            <a:r>
              <a:rPr lang="en-US"/>
              <a:t>– Scalability issues </a:t>
            </a:r>
            <a:endParaRPr/>
          </a:p>
        </p:txBody>
      </p:sp>
      <p:sp>
        <p:nvSpPr>
          <p:cNvPr id="203" name="Google Shape;203;p1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Acting Rationally</a:t>
            </a:r>
            <a:endParaRPr/>
          </a:p>
        </p:txBody>
      </p:sp>
      <p:sp>
        <p:nvSpPr>
          <p:cNvPr id="209" name="Google Shape;209;p1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Act in such a way as to achieve goals, given beliefs </a:t>
            </a:r>
            <a:endParaRPr/>
          </a:p>
          <a:p>
            <a:pPr indent="-228600" lvl="0" marL="228600" rtl="0" algn="l">
              <a:lnSpc>
                <a:spcPct val="90000"/>
              </a:lnSpc>
              <a:spcBef>
                <a:spcPts val="1000"/>
              </a:spcBef>
              <a:spcAft>
                <a:spcPts val="0"/>
              </a:spcAft>
              <a:buClr>
                <a:schemeClr val="dk1"/>
              </a:buClr>
              <a:buSzPts val="2800"/>
              <a:buChar char="•"/>
            </a:pPr>
            <a:r>
              <a:rPr lang="en-US"/>
              <a:t>Define an agent, and give it </a:t>
            </a:r>
            <a:endParaRPr/>
          </a:p>
          <a:p>
            <a:pPr indent="0" lvl="1" marL="457200" rtl="0" algn="l">
              <a:lnSpc>
                <a:spcPct val="90000"/>
              </a:lnSpc>
              <a:spcBef>
                <a:spcPts val="500"/>
              </a:spcBef>
              <a:spcAft>
                <a:spcPts val="0"/>
              </a:spcAft>
              <a:buClr>
                <a:schemeClr val="dk1"/>
              </a:buClr>
              <a:buSzPts val="2400"/>
              <a:buNone/>
            </a:pPr>
            <a:r>
              <a:rPr lang="en-US"/>
              <a:t>– Some goals </a:t>
            </a:r>
            <a:endParaRPr/>
          </a:p>
          <a:p>
            <a:pPr indent="0" lvl="1" marL="457200" rtl="0" algn="l">
              <a:lnSpc>
                <a:spcPct val="90000"/>
              </a:lnSpc>
              <a:spcBef>
                <a:spcPts val="500"/>
              </a:spcBef>
              <a:spcAft>
                <a:spcPts val="0"/>
              </a:spcAft>
              <a:buClr>
                <a:schemeClr val="dk1"/>
              </a:buClr>
              <a:buSzPts val="2400"/>
              <a:buNone/>
            </a:pPr>
            <a:r>
              <a:rPr lang="en-US"/>
              <a:t>– The ability to perceive its surroundings </a:t>
            </a:r>
            <a:endParaRPr/>
          </a:p>
          <a:p>
            <a:pPr indent="0" lvl="1" marL="457200" rtl="0" algn="l">
              <a:lnSpc>
                <a:spcPct val="90000"/>
              </a:lnSpc>
              <a:spcBef>
                <a:spcPts val="500"/>
              </a:spcBef>
              <a:spcAft>
                <a:spcPts val="0"/>
              </a:spcAft>
              <a:buClr>
                <a:schemeClr val="dk1"/>
              </a:buClr>
              <a:buSzPts val="2400"/>
              <a:buNone/>
            </a:pPr>
            <a:r>
              <a:rPr lang="en-US"/>
              <a:t>– The ability to perform actions </a:t>
            </a:r>
            <a:endParaRPr/>
          </a:p>
          <a:p>
            <a:pPr indent="0" lvl="1" marL="457200" rtl="0" algn="l">
              <a:lnSpc>
                <a:spcPct val="90000"/>
              </a:lnSpc>
              <a:spcBef>
                <a:spcPts val="500"/>
              </a:spcBef>
              <a:spcAft>
                <a:spcPts val="0"/>
              </a:spcAft>
              <a:buClr>
                <a:schemeClr val="dk1"/>
              </a:buClr>
              <a:buSzPts val="2400"/>
              <a:buNone/>
            </a:pPr>
            <a:r>
              <a:rPr lang="en-US"/>
              <a:t>– The ability to “reason” </a:t>
            </a:r>
            <a:endParaRPr/>
          </a:p>
          <a:p>
            <a:pPr indent="-228600" lvl="0" marL="228600" rtl="0" algn="l">
              <a:lnSpc>
                <a:spcPct val="90000"/>
              </a:lnSpc>
              <a:spcBef>
                <a:spcPts val="1000"/>
              </a:spcBef>
              <a:spcAft>
                <a:spcPts val="0"/>
              </a:spcAft>
              <a:buClr>
                <a:schemeClr val="dk1"/>
              </a:buClr>
              <a:buSzPts val="2800"/>
              <a:buChar char="•"/>
            </a:pPr>
            <a:r>
              <a:rPr lang="en-US"/>
              <a:t> It will (try to) find actions to achieve the goals </a:t>
            </a:r>
            <a:endParaRPr/>
          </a:p>
          <a:p>
            <a:pPr indent="-228600" lvl="0" marL="228600" rtl="0" algn="l">
              <a:lnSpc>
                <a:spcPct val="90000"/>
              </a:lnSpc>
              <a:spcBef>
                <a:spcPts val="1000"/>
              </a:spcBef>
              <a:spcAft>
                <a:spcPts val="0"/>
              </a:spcAft>
              <a:buClr>
                <a:schemeClr val="dk1"/>
              </a:buClr>
              <a:buSzPts val="2800"/>
              <a:buChar char="•"/>
            </a:pPr>
            <a:r>
              <a:rPr lang="en-US"/>
              <a:t>Note that this doesn’t necessarily involve “thinking” – e.g. is a thermostat intelligent?</a:t>
            </a:r>
            <a:endParaRPr/>
          </a:p>
        </p:txBody>
      </p:sp>
      <p:sp>
        <p:nvSpPr>
          <p:cNvPr id="210" name="Google Shape;210;p1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216" name="Google Shape;216;p18"/>
          <p:cNvSpPr txBox="1"/>
          <p:nvPr>
            <p:ph idx="1" type="body"/>
          </p:nvPr>
        </p:nvSpPr>
        <p:spPr>
          <a:xfrm>
            <a:off x="201336" y="1825625"/>
            <a:ext cx="3750403"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This gives us an engineering viewpoint </a:t>
            </a:r>
            <a:endParaRPr/>
          </a:p>
          <a:p>
            <a:pPr indent="0" lvl="1" marL="457200" rtl="0" algn="l">
              <a:lnSpc>
                <a:spcPct val="90000"/>
              </a:lnSpc>
              <a:spcBef>
                <a:spcPts val="500"/>
              </a:spcBef>
              <a:spcAft>
                <a:spcPts val="0"/>
              </a:spcAft>
              <a:buClr>
                <a:schemeClr val="dk1"/>
              </a:buClr>
              <a:buSzPts val="2400"/>
              <a:buNone/>
            </a:pPr>
            <a:r>
              <a:rPr lang="en-US"/>
              <a:t>– Can we develop systems that do useful stuff? </a:t>
            </a:r>
            <a:endParaRPr/>
          </a:p>
          <a:p>
            <a:pPr indent="0" lvl="1" marL="457200" rtl="0" algn="l">
              <a:lnSpc>
                <a:spcPct val="90000"/>
              </a:lnSpc>
              <a:spcBef>
                <a:spcPts val="500"/>
              </a:spcBef>
              <a:spcAft>
                <a:spcPts val="0"/>
              </a:spcAft>
              <a:buClr>
                <a:schemeClr val="dk1"/>
              </a:buClr>
              <a:buSzPts val="2400"/>
              <a:buNone/>
            </a:pPr>
            <a:r>
              <a:rPr lang="en-US"/>
              <a:t>– Or even cool stuff!? </a:t>
            </a:r>
            <a:endParaRPr/>
          </a:p>
        </p:txBody>
      </p:sp>
      <p:sp>
        <p:nvSpPr>
          <p:cNvPr id="217" name="Google Shape;217;p1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8" name="Google Shape;218;p18"/>
          <p:cNvPicPr preferRelativeResize="0"/>
          <p:nvPr/>
        </p:nvPicPr>
        <p:blipFill rotWithShape="1">
          <a:blip r:embed="rId3">
            <a:alphaModFix/>
          </a:blip>
          <a:srcRect b="0" l="0" r="0" t="13343"/>
          <a:stretch/>
        </p:blipFill>
        <p:spPr>
          <a:xfrm>
            <a:off x="3791825" y="1825624"/>
            <a:ext cx="5150840" cy="416595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Agent</a:t>
            </a:r>
            <a:endParaRPr/>
          </a:p>
        </p:txBody>
      </p:sp>
      <p:sp>
        <p:nvSpPr>
          <p:cNvPr id="224" name="Google Shape;224;p1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An agent </a:t>
            </a:r>
            <a:endParaRPr/>
          </a:p>
          <a:p>
            <a:pPr indent="-228600" lvl="1" marL="685800" rtl="0" algn="l">
              <a:lnSpc>
                <a:spcPct val="90000"/>
              </a:lnSpc>
              <a:spcBef>
                <a:spcPts val="500"/>
              </a:spcBef>
              <a:spcAft>
                <a:spcPts val="0"/>
              </a:spcAft>
              <a:buClr>
                <a:schemeClr val="dk1"/>
              </a:buClr>
              <a:buSzPts val="2400"/>
              <a:buChar char="•"/>
            </a:pPr>
            <a:r>
              <a:rPr lang="en-US"/>
              <a:t>Perceives its environment through sensors </a:t>
            </a:r>
            <a:endParaRPr/>
          </a:p>
          <a:p>
            <a:pPr indent="-228600" lvl="1" marL="685800" rtl="0" algn="l">
              <a:lnSpc>
                <a:spcPct val="90000"/>
              </a:lnSpc>
              <a:spcBef>
                <a:spcPts val="500"/>
              </a:spcBef>
              <a:spcAft>
                <a:spcPts val="0"/>
              </a:spcAft>
              <a:buClr>
                <a:schemeClr val="dk1"/>
              </a:buClr>
              <a:buSzPts val="2400"/>
              <a:buChar char="•"/>
            </a:pPr>
            <a:r>
              <a:rPr lang="en-US"/>
              <a:t>Acts on its environment through effectors</a:t>
            </a:r>
            <a:endParaRPr/>
          </a:p>
          <a:p>
            <a:pPr indent="0" lvl="0" marL="0" marR="0" rtl="0" algn="l">
              <a:lnSpc>
                <a:spcPct val="107000"/>
              </a:lnSpc>
              <a:spcBef>
                <a:spcPts val="0"/>
              </a:spcBef>
              <a:spcAft>
                <a:spcPts val="0"/>
              </a:spcAft>
              <a:buClr>
                <a:srgbClr val="000000"/>
              </a:buClr>
              <a:buSzPts val="1800"/>
              <a:buChar char="•"/>
            </a:pPr>
            <a:r>
              <a:rPr lang="en-US" sz="1800">
                <a:solidFill>
                  <a:srgbClr val="000000"/>
                </a:solidFill>
                <a:latin typeface="Verdana"/>
                <a:ea typeface="Verdana"/>
                <a:cs typeface="Verdana"/>
                <a:sym typeface="Verdana"/>
              </a:rPr>
              <a:t>An agent can be:</a:t>
            </a:r>
            <a:endParaRPr sz="1800">
              <a:latin typeface="Calibri"/>
              <a:ea typeface="Calibri"/>
              <a:cs typeface="Calibri"/>
              <a:sym typeface="Calibri"/>
            </a:endParaRPr>
          </a:p>
          <a:p>
            <a:pPr indent="-342900" lvl="0" marL="342900" marR="0" rtl="0" algn="l">
              <a:lnSpc>
                <a:spcPct val="107000"/>
              </a:lnSpc>
              <a:spcBef>
                <a:spcPts val="1100"/>
              </a:spcBef>
              <a:spcAft>
                <a:spcPts val="0"/>
              </a:spcAft>
              <a:buClr>
                <a:srgbClr val="000000"/>
              </a:buClr>
              <a:buSzPts val="1000"/>
              <a:buFont typeface="Courier New"/>
              <a:buChar char="o"/>
            </a:pPr>
            <a:r>
              <a:rPr b="1" lang="en-US" sz="1800">
                <a:solidFill>
                  <a:srgbClr val="000000"/>
                </a:solidFill>
                <a:latin typeface="Verdana"/>
                <a:ea typeface="Verdana"/>
                <a:cs typeface="Verdana"/>
                <a:sym typeface="Verdana"/>
              </a:rPr>
              <a:t>Human-Agent:</a:t>
            </a:r>
            <a:r>
              <a:rPr lang="en-US" sz="1800">
                <a:solidFill>
                  <a:srgbClr val="000000"/>
                </a:solidFill>
                <a:latin typeface="Verdana"/>
                <a:ea typeface="Verdana"/>
                <a:cs typeface="Verdana"/>
                <a:sym typeface="Verdana"/>
              </a:rPr>
              <a:t> A human agent has eyes, ears, and other organs which work for sensors and hand, legs, vocal tract work for actuators.</a:t>
            </a:r>
            <a:endParaRPr sz="1800">
              <a:solidFill>
                <a:srgbClr val="000000"/>
              </a:solidFill>
              <a:latin typeface="Courier New"/>
              <a:ea typeface="Courier New"/>
              <a:cs typeface="Courier New"/>
              <a:sym typeface="Courier New"/>
            </a:endParaRPr>
          </a:p>
          <a:p>
            <a:pPr indent="-342900" lvl="0" marL="342900" marR="0" rtl="0" algn="l">
              <a:lnSpc>
                <a:spcPct val="107000"/>
              </a:lnSpc>
              <a:spcBef>
                <a:spcPts val="300"/>
              </a:spcBef>
              <a:spcAft>
                <a:spcPts val="0"/>
              </a:spcAft>
              <a:buClr>
                <a:srgbClr val="000000"/>
              </a:buClr>
              <a:buSzPts val="1000"/>
              <a:buFont typeface="Courier New"/>
              <a:buChar char="o"/>
            </a:pPr>
            <a:r>
              <a:rPr b="1" lang="en-US" sz="1800">
                <a:solidFill>
                  <a:srgbClr val="000000"/>
                </a:solidFill>
                <a:latin typeface="Verdana"/>
                <a:ea typeface="Verdana"/>
                <a:cs typeface="Verdana"/>
                <a:sym typeface="Verdana"/>
              </a:rPr>
              <a:t>Robotic Agent:</a:t>
            </a:r>
            <a:r>
              <a:rPr lang="en-US" sz="1800">
                <a:solidFill>
                  <a:srgbClr val="000000"/>
                </a:solidFill>
                <a:latin typeface="Verdana"/>
                <a:ea typeface="Verdana"/>
                <a:cs typeface="Verdana"/>
                <a:sym typeface="Verdana"/>
              </a:rPr>
              <a:t> A robotic agent can have cameras, infrared range finder, NLP for sensors and various motors for actuators.</a:t>
            </a:r>
            <a:endParaRPr sz="1800">
              <a:solidFill>
                <a:srgbClr val="000000"/>
              </a:solidFill>
              <a:latin typeface="Courier New"/>
              <a:ea typeface="Courier New"/>
              <a:cs typeface="Courier New"/>
              <a:sym typeface="Courier New"/>
            </a:endParaRPr>
          </a:p>
          <a:p>
            <a:pPr indent="-342900" lvl="0" marL="342900" marR="0" rtl="0" algn="l">
              <a:lnSpc>
                <a:spcPct val="107000"/>
              </a:lnSpc>
              <a:spcBef>
                <a:spcPts val="300"/>
              </a:spcBef>
              <a:spcAft>
                <a:spcPts val="0"/>
              </a:spcAft>
              <a:buClr>
                <a:srgbClr val="000000"/>
              </a:buClr>
              <a:buSzPts val="1000"/>
              <a:buFont typeface="Courier New"/>
              <a:buChar char="o"/>
            </a:pPr>
            <a:r>
              <a:rPr b="1" lang="en-US" sz="1800">
                <a:solidFill>
                  <a:srgbClr val="000000"/>
                </a:solidFill>
                <a:latin typeface="Verdana"/>
                <a:ea typeface="Verdana"/>
                <a:cs typeface="Verdana"/>
                <a:sym typeface="Verdana"/>
              </a:rPr>
              <a:t>Software Agent:</a:t>
            </a:r>
            <a:r>
              <a:rPr lang="en-US" sz="1800">
                <a:solidFill>
                  <a:srgbClr val="000000"/>
                </a:solidFill>
                <a:latin typeface="Verdana"/>
                <a:ea typeface="Verdana"/>
                <a:cs typeface="Verdana"/>
                <a:sym typeface="Verdana"/>
              </a:rPr>
              <a:t> Software agent can have keystrokes, file contents as sensory input and act on those inputs and display output on the screen.</a:t>
            </a:r>
            <a:endParaRPr sz="1800">
              <a:solidFill>
                <a:srgbClr val="000000"/>
              </a:solidFill>
              <a:latin typeface="Courier New"/>
              <a:ea typeface="Courier New"/>
              <a:cs typeface="Courier New"/>
              <a:sym typeface="Courier New"/>
            </a:endParaRPr>
          </a:p>
          <a:p>
            <a:pPr indent="-76200" lvl="1" marL="685800" rtl="0" algn="l">
              <a:lnSpc>
                <a:spcPct val="90000"/>
              </a:lnSpc>
              <a:spcBef>
                <a:spcPts val="1900"/>
              </a:spcBef>
              <a:spcAft>
                <a:spcPts val="0"/>
              </a:spcAft>
              <a:buClr>
                <a:schemeClr val="dk1"/>
              </a:buClr>
              <a:buSzPts val="2400"/>
              <a:buNone/>
            </a:pPr>
            <a:r>
              <a:t/>
            </a:r>
            <a:endParaRPr/>
          </a:p>
        </p:txBody>
      </p:sp>
      <p:sp>
        <p:nvSpPr>
          <p:cNvPr id="225" name="Google Shape;225;p1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F5496"/>
              </a:buClr>
              <a:buSzPts val="4000"/>
              <a:buFont typeface="Arial"/>
              <a:buNone/>
            </a:pPr>
            <a:r>
              <a:rPr b="1" lang="en-US" sz="4000">
                <a:solidFill>
                  <a:srgbClr val="2F5496"/>
                </a:solidFill>
              </a:rPr>
              <a:t>Text Book</a:t>
            </a:r>
            <a:endParaRPr/>
          </a:p>
        </p:txBody>
      </p:sp>
      <p:sp>
        <p:nvSpPr>
          <p:cNvPr id="100" name="Google Shape;100;p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1" name="Google Shape;101;p2"/>
          <p:cNvPicPr preferRelativeResize="0"/>
          <p:nvPr/>
        </p:nvPicPr>
        <p:blipFill rotWithShape="1">
          <a:blip r:embed="rId3">
            <a:alphaModFix/>
          </a:blip>
          <a:srcRect b="0" l="0" r="0" t="0"/>
          <a:stretch/>
        </p:blipFill>
        <p:spPr>
          <a:xfrm>
            <a:off x="3061458" y="2336830"/>
            <a:ext cx="2693390" cy="359967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231" name="Google Shape;231;p2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07000"/>
              </a:lnSpc>
              <a:spcBef>
                <a:spcPts val="0"/>
              </a:spcBef>
              <a:spcAft>
                <a:spcPts val="0"/>
              </a:spcAft>
              <a:buClr>
                <a:srgbClr val="000000"/>
              </a:buClr>
              <a:buSzPts val="1800"/>
              <a:buChar char="•"/>
            </a:pPr>
            <a:r>
              <a:rPr lang="en-US" sz="1800">
                <a:solidFill>
                  <a:srgbClr val="000000"/>
                </a:solidFill>
                <a:latin typeface="Verdana"/>
                <a:ea typeface="Verdana"/>
                <a:cs typeface="Verdana"/>
                <a:sym typeface="Verdana"/>
              </a:rPr>
              <a:t>Hence the world around us is full of agents such as thermostat, cellphone, camera, and even we are also agents.</a:t>
            </a:r>
            <a:endParaRPr sz="1800">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800"/>
              <a:buChar char="•"/>
            </a:pPr>
            <a:r>
              <a:rPr lang="en-US" sz="1800">
                <a:solidFill>
                  <a:srgbClr val="000000"/>
                </a:solidFill>
                <a:latin typeface="Verdana"/>
                <a:ea typeface="Verdana"/>
                <a:cs typeface="Verdana"/>
                <a:sym typeface="Verdana"/>
              </a:rPr>
              <a:t>Before moving forward, we should first know about sensors, effectors, and actuators.</a:t>
            </a:r>
            <a:endParaRPr sz="1800">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800"/>
              <a:buChar char="•"/>
            </a:pPr>
            <a:r>
              <a:rPr b="1" lang="en-US" sz="1800">
                <a:solidFill>
                  <a:srgbClr val="000000"/>
                </a:solidFill>
                <a:latin typeface="Verdana"/>
                <a:ea typeface="Verdana"/>
                <a:cs typeface="Verdana"/>
                <a:sym typeface="Verdana"/>
              </a:rPr>
              <a:t>Sensor:</a:t>
            </a:r>
            <a:r>
              <a:rPr lang="en-US" sz="1800">
                <a:solidFill>
                  <a:srgbClr val="000000"/>
                </a:solidFill>
                <a:latin typeface="Verdana"/>
                <a:ea typeface="Verdana"/>
                <a:cs typeface="Verdana"/>
                <a:sym typeface="Verdana"/>
              </a:rPr>
              <a:t> Sensor is a device which detects the change in the environment and sends the information to other electronic devices. An agent observes its environment through sensors.</a:t>
            </a:r>
            <a:endParaRPr sz="1800">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800"/>
              <a:buChar char="•"/>
            </a:pPr>
            <a:r>
              <a:rPr b="1" lang="en-US" sz="1800">
                <a:solidFill>
                  <a:srgbClr val="000000"/>
                </a:solidFill>
                <a:latin typeface="Verdana"/>
                <a:ea typeface="Verdana"/>
                <a:cs typeface="Verdana"/>
                <a:sym typeface="Verdana"/>
              </a:rPr>
              <a:t>Actuators:</a:t>
            </a:r>
            <a:r>
              <a:rPr lang="en-US" sz="1800">
                <a:solidFill>
                  <a:srgbClr val="000000"/>
                </a:solidFill>
                <a:latin typeface="Verdana"/>
                <a:ea typeface="Verdana"/>
                <a:cs typeface="Verdana"/>
                <a:sym typeface="Verdana"/>
              </a:rPr>
              <a:t> Actuators are the component of machines that converts energy into motion. The actuators are only responsible for moving and controlling a system. An actuator can be an electric motor, gears, rails, etc.</a:t>
            </a:r>
            <a:endParaRPr sz="1800">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800"/>
              <a:buChar char="•"/>
            </a:pPr>
            <a:r>
              <a:rPr b="1" lang="en-US" sz="1800">
                <a:solidFill>
                  <a:srgbClr val="000000"/>
                </a:solidFill>
                <a:latin typeface="Verdana"/>
                <a:ea typeface="Verdana"/>
                <a:cs typeface="Verdana"/>
                <a:sym typeface="Verdana"/>
              </a:rPr>
              <a:t>Effectors:</a:t>
            </a:r>
            <a:r>
              <a:rPr lang="en-US" sz="1800">
                <a:solidFill>
                  <a:srgbClr val="000000"/>
                </a:solidFill>
                <a:latin typeface="Verdana"/>
                <a:ea typeface="Verdana"/>
                <a:cs typeface="Verdana"/>
                <a:sym typeface="Verdana"/>
              </a:rPr>
              <a:t> Effectors are the devices which affect the environment. Effectors can be legs, wheels, arms, fingers, wings, fins, and display screen.</a:t>
            </a:r>
            <a:endParaRPr sz="1800">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sp>
        <p:nvSpPr>
          <p:cNvPr id="232" name="Google Shape;232;p2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238" name="Google Shape;238;p2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gents in AI" id="239" name="Google Shape;239;p21"/>
          <p:cNvPicPr preferRelativeResize="0"/>
          <p:nvPr>
            <p:ph idx="1" type="body"/>
          </p:nvPr>
        </p:nvPicPr>
        <p:blipFill rotWithShape="1">
          <a:blip r:embed="rId3">
            <a:alphaModFix/>
          </a:blip>
          <a:srcRect b="0" l="0" r="0" t="0"/>
          <a:stretch/>
        </p:blipFill>
        <p:spPr>
          <a:xfrm>
            <a:off x="1476375" y="2896394"/>
            <a:ext cx="6191250" cy="2209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10B38"/>
              </a:buClr>
              <a:buSzPts val="4400"/>
              <a:buFont typeface="Helvetica Neue"/>
              <a:buNone/>
            </a:pPr>
            <a:r>
              <a:rPr b="0" lang="en-US" sz="4400">
                <a:solidFill>
                  <a:srgbClr val="610B38"/>
                </a:solidFill>
                <a:latin typeface="Helvetica Neue"/>
                <a:ea typeface="Helvetica Neue"/>
                <a:cs typeface="Helvetica Neue"/>
                <a:sym typeface="Helvetica Neue"/>
              </a:rPr>
              <a:t>Intelligent Agents:</a:t>
            </a:r>
            <a:endParaRPr/>
          </a:p>
        </p:txBody>
      </p:sp>
      <p:sp>
        <p:nvSpPr>
          <p:cNvPr id="245" name="Google Shape;245;p2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7000"/>
              </a:lnSpc>
              <a:spcBef>
                <a:spcPts val="0"/>
              </a:spcBef>
              <a:spcAft>
                <a:spcPts val="0"/>
              </a:spcAft>
              <a:buClr>
                <a:srgbClr val="000000"/>
              </a:buClr>
              <a:buSzPts val="1800"/>
              <a:buChar char="•"/>
            </a:pPr>
            <a:r>
              <a:rPr lang="en-US" sz="1800">
                <a:solidFill>
                  <a:srgbClr val="000000"/>
                </a:solidFill>
                <a:latin typeface="Verdana"/>
                <a:ea typeface="Verdana"/>
                <a:cs typeface="Verdana"/>
                <a:sym typeface="Verdana"/>
              </a:rPr>
              <a:t>An intelligent agent is an autonomous entity which act upon an environment using sensors and actuators for achieving goals. An intelligent agent may learn from the environment to achieve their goals. A thermostat is an example of an intelligent agent.</a:t>
            </a:r>
            <a:endParaRPr sz="1800">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800"/>
              <a:buChar char="•"/>
            </a:pPr>
            <a:r>
              <a:rPr lang="en-US" sz="1800">
                <a:solidFill>
                  <a:srgbClr val="000000"/>
                </a:solidFill>
                <a:latin typeface="Verdana"/>
                <a:ea typeface="Verdana"/>
                <a:cs typeface="Verdana"/>
                <a:sym typeface="Verdana"/>
              </a:rPr>
              <a:t>Following are the main four rules for an AI agent:</a:t>
            </a:r>
            <a:endParaRPr sz="1800">
              <a:latin typeface="Calibri"/>
              <a:ea typeface="Calibri"/>
              <a:cs typeface="Calibri"/>
              <a:sym typeface="Calibri"/>
            </a:endParaRPr>
          </a:p>
          <a:p>
            <a:pPr indent="-342900" lvl="0" marL="342900" marR="0" rtl="0" algn="l">
              <a:lnSpc>
                <a:spcPct val="107000"/>
              </a:lnSpc>
              <a:spcBef>
                <a:spcPts val="1100"/>
              </a:spcBef>
              <a:spcAft>
                <a:spcPts val="0"/>
              </a:spcAft>
              <a:buClr>
                <a:srgbClr val="000000"/>
              </a:buClr>
              <a:buSzPts val="1000"/>
              <a:buFont typeface="Courier New"/>
              <a:buChar char="o"/>
            </a:pPr>
            <a:r>
              <a:rPr b="1" lang="en-US" sz="1800">
                <a:solidFill>
                  <a:srgbClr val="000000"/>
                </a:solidFill>
                <a:latin typeface="Verdana"/>
                <a:ea typeface="Verdana"/>
                <a:cs typeface="Verdana"/>
                <a:sym typeface="Verdana"/>
              </a:rPr>
              <a:t>Rule 1:</a:t>
            </a:r>
            <a:r>
              <a:rPr lang="en-US" sz="1800">
                <a:solidFill>
                  <a:srgbClr val="000000"/>
                </a:solidFill>
                <a:latin typeface="Verdana"/>
                <a:ea typeface="Verdana"/>
                <a:cs typeface="Verdana"/>
                <a:sym typeface="Verdana"/>
              </a:rPr>
              <a:t> An AI agent must have the ability to perceive the environment.</a:t>
            </a:r>
            <a:endParaRPr sz="1800">
              <a:solidFill>
                <a:srgbClr val="000000"/>
              </a:solidFill>
              <a:latin typeface="Courier New"/>
              <a:ea typeface="Courier New"/>
              <a:cs typeface="Courier New"/>
              <a:sym typeface="Courier New"/>
            </a:endParaRPr>
          </a:p>
          <a:p>
            <a:pPr indent="-342900" lvl="0" marL="342900" marR="0" rtl="0" algn="l">
              <a:lnSpc>
                <a:spcPct val="107000"/>
              </a:lnSpc>
              <a:spcBef>
                <a:spcPts val="300"/>
              </a:spcBef>
              <a:spcAft>
                <a:spcPts val="0"/>
              </a:spcAft>
              <a:buClr>
                <a:srgbClr val="000000"/>
              </a:buClr>
              <a:buSzPts val="1000"/>
              <a:buFont typeface="Courier New"/>
              <a:buChar char="o"/>
            </a:pPr>
            <a:r>
              <a:rPr b="1" lang="en-US" sz="1800">
                <a:solidFill>
                  <a:srgbClr val="000000"/>
                </a:solidFill>
                <a:latin typeface="Verdana"/>
                <a:ea typeface="Verdana"/>
                <a:cs typeface="Verdana"/>
                <a:sym typeface="Verdana"/>
              </a:rPr>
              <a:t>Rule 2:</a:t>
            </a:r>
            <a:r>
              <a:rPr lang="en-US" sz="1800">
                <a:solidFill>
                  <a:srgbClr val="000000"/>
                </a:solidFill>
                <a:latin typeface="Verdana"/>
                <a:ea typeface="Verdana"/>
                <a:cs typeface="Verdana"/>
                <a:sym typeface="Verdana"/>
              </a:rPr>
              <a:t> The observation must be used to make decisions.</a:t>
            </a:r>
            <a:endParaRPr sz="1800">
              <a:solidFill>
                <a:srgbClr val="000000"/>
              </a:solidFill>
              <a:latin typeface="Courier New"/>
              <a:ea typeface="Courier New"/>
              <a:cs typeface="Courier New"/>
              <a:sym typeface="Courier New"/>
            </a:endParaRPr>
          </a:p>
          <a:p>
            <a:pPr indent="-342900" lvl="0" marL="342900" marR="0" rtl="0" algn="l">
              <a:lnSpc>
                <a:spcPct val="107000"/>
              </a:lnSpc>
              <a:spcBef>
                <a:spcPts val="300"/>
              </a:spcBef>
              <a:spcAft>
                <a:spcPts val="0"/>
              </a:spcAft>
              <a:buClr>
                <a:srgbClr val="000000"/>
              </a:buClr>
              <a:buSzPts val="1000"/>
              <a:buFont typeface="Courier New"/>
              <a:buChar char="o"/>
            </a:pPr>
            <a:r>
              <a:rPr b="1" lang="en-US" sz="1800">
                <a:solidFill>
                  <a:srgbClr val="000000"/>
                </a:solidFill>
                <a:latin typeface="Verdana"/>
                <a:ea typeface="Verdana"/>
                <a:cs typeface="Verdana"/>
                <a:sym typeface="Verdana"/>
              </a:rPr>
              <a:t>Rule 3:</a:t>
            </a:r>
            <a:r>
              <a:rPr lang="en-US" sz="1800">
                <a:solidFill>
                  <a:srgbClr val="000000"/>
                </a:solidFill>
                <a:latin typeface="Verdana"/>
                <a:ea typeface="Verdana"/>
                <a:cs typeface="Verdana"/>
                <a:sym typeface="Verdana"/>
              </a:rPr>
              <a:t> Decision should result in an action.</a:t>
            </a:r>
            <a:endParaRPr sz="1800">
              <a:solidFill>
                <a:srgbClr val="000000"/>
              </a:solidFill>
              <a:latin typeface="Courier New"/>
              <a:ea typeface="Courier New"/>
              <a:cs typeface="Courier New"/>
              <a:sym typeface="Courier New"/>
            </a:endParaRPr>
          </a:p>
          <a:p>
            <a:pPr indent="-342900" lvl="0" marL="342900" marR="0" rtl="0" algn="l">
              <a:lnSpc>
                <a:spcPct val="107000"/>
              </a:lnSpc>
              <a:spcBef>
                <a:spcPts val="300"/>
              </a:spcBef>
              <a:spcAft>
                <a:spcPts val="0"/>
              </a:spcAft>
              <a:buClr>
                <a:srgbClr val="000000"/>
              </a:buClr>
              <a:buSzPts val="1000"/>
              <a:buFont typeface="Courier New"/>
              <a:buChar char="o"/>
            </a:pPr>
            <a:r>
              <a:rPr b="1" lang="en-US" sz="1800">
                <a:solidFill>
                  <a:srgbClr val="000000"/>
                </a:solidFill>
                <a:latin typeface="Verdana"/>
                <a:ea typeface="Verdana"/>
                <a:cs typeface="Verdana"/>
                <a:sym typeface="Verdana"/>
              </a:rPr>
              <a:t>Rule 4:</a:t>
            </a:r>
            <a:r>
              <a:rPr lang="en-US" sz="1800">
                <a:solidFill>
                  <a:srgbClr val="000000"/>
                </a:solidFill>
                <a:latin typeface="Verdana"/>
                <a:ea typeface="Verdana"/>
                <a:cs typeface="Verdana"/>
                <a:sym typeface="Verdana"/>
              </a:rPr>
              <a:t> The action taken by an AI agent must be a rational action.</a:t>
            </a:r>
            <a:endParaRPr sz="1800">
              <a:solidFill>
                <a:srgbClr val="000000"/>
              </a:solidFill>
              <a:latin typeface="Courier New"/>
              <a:ea typeface="Courier New"/>
              <a:cs typeface="Courier New"/>
              <a:sym typeface="Courier New"/>
            </a:endParaRPr>
          </a:p>
          <a:p>
            <a:pPr indent="-50800" lvl="0" marL="228600" rtl="0" algn="l">
              <a:lnSpc>
                <a:spcPct val="90000"/>
              </a:lnSpc>
              <a:spcBef>
                <a:spcPts val="2400"/>
              </a:spcBef>
              <a:spcAft>
                <a:spcPts val="0"/>
              </a:spcAft>
              <a:buClr>
                <a:schemeClr val="dk1"/>
              </a:buClr>
              <a:buSzPts val="2800"/>
              <a:buNone/>
            </a:pPr>
            <a:r>
              <a:t/>
            </a:r>
            <a:endParaRPr/>
          </a:p>
        </p:txBody>
      </p:sp>
      <p:sp>
        <p:nvSpPr>
          <p:cNvPr id="246" name="Google Shape;246;p2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Rational Agents</a:t>
            </a:r>
            <a:endParaRPr/>
          </a:p>
        </p:txBody>
      </p:sp>
      <p:sp>
        <p:nvSpPr>
          <p:cNvPr id="252" name="Google Shape;252;p2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90000"/>
              </a:lnSpc>
              <a:spcBef>
                <a:spcPts val="0"/>
              </a:spcBef>
              <a:spcAft>
                <a:spcPts val="0"/>
              </a:spcAft>
              <a:buClr>
                <a:schemeClr val="dk1"/>
              </a:buClr>
              <a:buSzPct val="100000"/>
              <a:buChar char="•"/>
            </a:pPr>
            <a:r>
              <a:rPr lang="en-US"/>
              <a:t>A rational agent tries to “do the right thing” wrt a set of goals or utilities </a:t>
            </a:r>
            <a:endParaRPr/>
          </a:p>
          <a:p>
            <a:pPr indent="-228600" lvl="0" marL="228600" rtl="0" algn="just">
              <a:lnSpc>
                <a:spcPct val="90000"/>
              </a:lnSpc>
              <a:spcBef>
                <a:spcPts val="1000"/>
              </a:spcBef>
              <a:spcAft>
                <a:spcPts val="0"/>
              </a:spcAft>
              <a:buClr>
                <a:schemeClr val="dk1"/>
              </a:buClr>
              <a:buSzPct val="100000"/>
              <a:buChar char="•"/>
            </a:pPr>
            <a:r>
              <a:rPr lang="en-US"/>
              <a:t>The right thing can be specified by a performance measure defining a numerical value for any environment history </a:t>
            </a:r>
            <a:endParaRPr/>
          </a:p>
          <a:p>
            <a:pPr indent="-228600" lvl="0" marL="228600" rtl="0" algn="just">
              <a:lnSpc>
                <a:spcPct val="90000"/>
              </a:lnSpc>
              <a:spcBef>
                <a:spcPts val="1000"/>
              </a:spcBef>
              <a:spcAft>
                <a:spcPts val="0"/>
              </a:spcAft>
              <a:buClr>
                <a:schemeClr val="dk1"/>
              </a:buClr>
              <a:buSzPct val="100000"/>
              <a:buChar char="•"/>
            </a:pPr>
            <a:r>
              <a:rPr lang="en-US"/>
              <a:t>A rational action is whatever action maximises the expected value of the performance measure, given the current state of the environment and the percept sequence to date  </a:t>
            </a:r>
            <a:endParaRPr/>
          </a:p>
          <a:p>
            <a:pPr indent="-228600" lvl="0" marL="228600" rtl="0" algn="just">
              <a:lnSpc>
                <a:spcPct val="90000"/>
              </a:lnSpc>
              <a:spcBef>
                <a:spcPts val="1000"/>
              </a:spcBef>
              <a:spcAft>
                <a:spcPts val="0"/>
              </a:spcAft>
              <a:buClr>
                <a:schemeClr val="dk1"/>
              </a:buClr>
              <a:buSzPct val="100000"/>
              <a:buChar char="•"/>
            </a:pPr>
            <a:r>
              <a:rPr lang="en-US"/>
              <a:t>But note that </a:t>
            </a:r>
            <a:endParaRPr/>
          </a:p>
          <a:p>
            <a:pPr indent="-228600" lvl="1" marL="685800" rtl="0" algn="just">
              <a:lnSpc>
                <a:spcPct val="90000"/>
              </a:lnSpc>
              <a:spcBef>
                <a:spcPts val="500"/>
              </a:spcBef>
              <a:spcAft>
                <a:spcPts val="0"/>
              </a:spcAft>
              <a:buClr>
                <a:schemeClr val="dk1"/>
              </a:buClr>
              <a:buSzPct val="100000"/>
              <a:buChar char="•"/>
            </a:pPr>
            <a:r>
              <a:rPr lang="en-US"/>
              <a:t>Rational ≠ Omniscient (all knowing), </a:t>
            </a:r>
            <a:endParaRPr/>
          </a:p>
          <a:p>
            <a:pPr indent="-228600" lvl="1" marL="685800" rtl="0" algn="just">
              <a:lnSpc>
                <a:spcPct val="90000"/>
              </a:lnSpc>
              <a:spcBef>
                <a:spcPts val="500"/>
              </a:spcBef>
              <a:spcAft>
                <a:spcPts val="0"/>
              </a:spcAft>
              <a:buClr>
                <a:schemeClr val="dk1"/>
              </a:buClr>
              <a:buSzPct val="100000"/>
              <a:buChar char="•"/>
            </a:pPr>
            <a:r>
              <a:rPr lang="en-US"/>
              <a:t>Rational ≠ Clairvoyant (Tell anything), </a:t>
            </a:r>
            <a:endParaRPr/>
          </a:p>
          <a:p>
            <a:pPr indent="-228600" lvl="1" marL="685800" rtl="0" algn="just">
              <a:lnSpc>
                <a:spcPct val="90000"/>
              </a:lnSpc>
              <a:spcBef>
                <a:spcPts val="500"/>
              </a:spcBef>
              <a:spcAft>
                <a:spcPts val="0"/>
              </a:spcAft>
              <a:buClr>
                <a:schemeClr val="dk1"/>
              </a:buClr>
              <a:buSzPct val="100000"/>
              <a:buChar char="•"/>
            </a:pPr>
            <a:r>
              <a:rPr lang="en-US"/>
              <a:t>Rational ≠ Successful </a:t>
            </a:r>
            <a:endParaRPr/>
          </a:p>
        </p:txBody>
      </p:sp>
      <p:sp>
        <p:nvSpPr>
          <p:cNvPr id="253" name="Google Shape;253;p2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Rational Agents</a:t>
            </a:r>
            <a:endParaRPr/>
          </a:p>
        </p:txBody>
      </p:sp>
      <p:sp>
        <p:nvSpPr>
          <p:cNvPr id="259" name="Google Shape;259;p2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It is entirely possible to do the right thing and to fail anyway </a:t>
            </a:r>
            <a:endParaRPr/>
          </a:p>
          <a:p>
            <a:pPr indent="-228600" lvl="0" marL="228600" rtl="0" algn="l">
              <a:lnSpc>
                <a:spcPct val="90000"/>
              </a:lnSpc>
              <a:spcBef>
                <a:spcPts val="1000"/>
              </a:spcBef>
              <a:spcAft>
                <a:spcPts val="0"/>
              </a:spcAft>
              <a:buClr>
                <a:schemeClr val="dk1"/>
              </a:buClr>
              <a:buSzPts val="2800"/>
              <a:buChar char="•"/>
            </a:pPr>
            <a:r>
              <a:rPr lang="en-US"/>
              <a:t>Sometimes randomness is the most rational choice! – e.g. games  </a:t>
            </a:r>
            <a:endParaRPr/>
          </a:p>
          <a:p>
            <a:pPr indent="-228600" lvl="0" marL="228600" rtl="0" algn="l">
              <a:lnSpc>
                <a:spcPct val="90000"/>
              </a:lnSpc>
              <a:spcBef>
                <a:spcPts val="1000"/>
              </a:spcBef>
              <a:spcAft>
                <a:spcPts val="0"/>
              </a:spcAft>
              <a:buClr>
                <a:schemeClr val="dk1"/>
              </a:buClr>
              <a:buSzPts val="2800"/>
              <a:buChar char="•"/>
            </a:pPr>
            <a:r>
              <a:rPr lang="en-US"/>
              <a:t>An agent’s behaviour is specified by an agent function mapping perceptsequences to actions </a:t>
            </a:r>
            <a:endParaRPr/>
          </a:p>
          <a:p>
            <a:pPr indent="-228600" lvl="1" marL="685800" rtl="0" algn="l">
              <a:lnSpc>
                <a:spcPct val="90000"/>
              </a:lnSpc>
              <a:spcBef>
                <a:spcPts val="500"/>
              </a:spcBef>
              <a:spcAft>
                <a:spcPts val="0"/>
              </a:spcAft>
              <a:buClr>
                <a:schemeClr val="dk1"/>
              </a:buClr>
              <a:buSzPts val="2400"/>
              <a:buChar char="•"/>
            </a:pPr>
            <a:r>
              <a:rPr lang="en-US"/>
              <a:t>The agent will usually also store knowledge or rules that help it to understand and to select actions • We will discuss four basic types of agents, in order of generality</a:t>
            </a:r>
            <a:endParaRPr/>
          </a:p>
        </p:txBody>
      </p:sp>
      <p:sp>
        <p:nvSpPr>
          <p:cNvPr id="260" name="Google Shape;260;p2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610B38"/>
              </a:buClr>
              <a:buSzPts val="4400"/>
              <a:buFont typeface="Helvetica Neue"/>
              <a:buNone/>
            </a:pPr>
            <a:r>
              <a:rPr b="0" lang="en-US" sz="4400">
                <a:solidFill>
                  <a:srgbClr val="610B38"/>
                </a:solidFill>
                <a:latin typeface="Helvetica Neue"/>
                <a:ea typeface="Helvetica Neue"/>
                <a:cs typeface="Helvetica Neue"/>
                <a:sym typeface="Helvetica Neue"/>
              </a:rPr>
              <a:t>Structure of an AI Agent</a:t>
            </a:r>
            <a:endParaRPr/>
          </a:p>
        </p:txBody>
      </p:sp>
      <p:sp>
        <p:nvSpPr>
          <p:cNvPr id="266" name="Google Shape;266;p2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107000"/>
              </a:lnSpc>
              <a:spcBef>
                <a:spcPts val="0"/>
              </a:spcBef>
              <a:spcAft>
                <a:spcPts val="0"/>
              </a:spcAft>
              <a:buClr>
                <a:srgbClr val="000000"/>
              </a:buClr>
              <a:buSzPct val="100000"/>
              <a:buChar char="•"/>
            </a:pPr>
            <a:r>
              <a:rPr lang="en-US" sz="1800">
                <a:solidFill>
                  <a:srgbClr val="000000"/>
                </a:solidFill>
                <a:latin typeface="Verdana"/>
                <a:ea typeface="Verdana"/>
                <a:cs typeface="Verdana"/>
                <a:sym typeface="Verdana"/>
              </a:rPr>
              <a:t>The task of AI is to design an agent program which implements the agent function. The structure of an intelligent agent is a combination of architecture and agent program. It can be viewed as:</a:t>
            </a:r>
            <a:endParaRPr sz="1800">
              <a:latin typeface="Calibri"/>
              <a:ea typeface="Calibri"/>
              <a:cs typeface="Calibri"/>
              <a:sym typeface="Calibri"/>
            </a:endParaRPr>
          </a:p>
          <a:p>
            <a:pPr indent="-342900" lvl="0" marL="342900" marR="0" rtl="0" algn="l">
              <a:lnSpc>
                <a:spcPct val="107000"/>
              </a:lnSpc>
              <a:spcBef>
                <a:spcPts val="800"/>
              </a:spcBef>
              <a:spcAft>
                <a:spcPts val="0"/>
              </a:spcAft>
              <a:buClr>
                <a:srgbClr val="000000"/>
              </a:buClr>
              <a:buSzPct val="100000"/>
              <a:buFont typeface="Arial"/>
              <a:buAutoNum type="arabicPeriod"/>
            </a:pPr>
            <a:r>
              <a:rPr lang="en-US" sz="1800">
                <a:solidFill>
                  <a:srgbClr val="000000"/>
                </a:solidFill>
                <a:latin typeface="Verdana"/>
                <a:ea typeface="Verdana"/>
                <a:cs typeface="Verdana"/>
                <a:sym typeface="Verdana"/>
              </a:rPr>
              <a:t>Agent = Architecture + Agent program  </a:t>
            </a:r>
            <a:endParaRPr sz="1800">
              <a:solidFill>
                <a:srgbClr val="000000"/>
              </a:solidFill>
              <a:latin typeface="Calibri"/>
              <a:ea typeface="Calibri"/>
              <a:cs typeface="Calibri"/>
              <a:sym typeface="Calibri"/>
            </a:endParaRPr>
          </a:p>
          <a:p>
            <a:pPr indent="0" lvl="0" marL="0" marR="0" rtl="0" algn="l">
              <a:lnSpc>
                <a:spcPct val="107000"/>
              </a:lnSpc>
              <a:spcBef>
                <a:spcPts val="0"/>
              </a:spcBef>
              <a:spcAft>
                <a:spcPts val="0"/>
              </a:spcAft>
              <a:buClr>
                <a:srgbClr val="000000"/>
              </a:buClr>
              <a:buSzPct val="100000"/>
              <a:buChar char="•"/>
            </a:pPr>
            <a:r>
              <a:rPr lang="en-US" sz="1800">
                <a:solidFill>
                  <a:srgbClr val="000000"/>
                </a:solidFill>
                <a:latin typeface="Verdana"/>
                <a:ea typeface="Verdana"/>
                <a:cs typeface="Verdana"/>
                <a:sym typeface="Verdana"/>
              </a:rPr>
              <a:t>Following are the main three terms involved in the structure of an AI agent:</a:t>
            </a:r>
            <a:endParaRPr sz="1800">
              <a:latin typeface="Calibri"/>
              <a:ea typeface="Calibri"/>
              <a:cs typeface="Calibri"/>
              <a:sym typeface="Calibri"/>
            </a:endParaRPr>
          </a:p>
          <a:p>
            <a:pPr indent="0" lvl="0" marL="0" marR="0" rtl="0" algn="l">
              <a:lnSpc>
                <a:spcPct val="107000"/>
              </a:lnSpc>
              <a:spcBef>
                <a:spcPts val="800"/>
              </a:spcBef>
              <a:spcAft>
                <a:spcPts val="0"/>
              </a:spcAft>
              <a:buClr>
                <a:srgbClr val="000000"/>
              </a:buClr>
              <a:buSzPct val="100000"/>
              <a:buChar char="•"/>
            </a:pPr>
            <a:r>
              <a:rPr b="1" lang="en-US" sz="1800">
                <a:solidFill>
                  <a:srgbClr val="000000"/>
                </a:solidFill>
                <a:latin typeface="Verdana"/>
                <a:ea typeface="Verdana"/>
                <a:cs typeface="Verdana"/>
                <a:sym typeface="Verdana"/>
              </a:rPr>
              <a:t>Architecture:</a:t>
            </a:r>
            <a:r>
              <a:rPr lang="en-US" sz="1800">
                <a:solidFill>
                  <a:srgbClr val="000000"/>
                </a:solidFill>
                <a:latin typeface="Verdana"/>
                <a:ea typeface="Verdana"/>
                <a:cs typeface="Verdana"/>
                <a:sym typeface="Verdana"/>
              </a:rPr>
              <a:t> Architecture is machinery that an AI agent executes on.</a:t>
            </a:r>
            <a:endParaRPr sz="1800">
              <a:latin typeface="Calibri"/>
              <a:ea typeface="Calibri"/>
              <a:cs typeface="Calibri"/>
              <a:sym typeface="Calibri"/>
            </a:endParaRPr>
          </a:p>
          <a:p>
            <a:pPr indent="0" lvl="0" marL="0" marR="0" rtl="0" algn="l">
              <a:lnSpc>
                <a:spcPct val="107000"/>
              </a:lnSpc>
              <a:spcBef>
                <a:spcPts val="800"/>
              </a:spcBef>
              <a:spcAft>
                <a:spcPts val="0"/>
              </a:spcAft>
              <a:buClr>
                <a:srgbClr val="000000"/>
              </a:buClr>
              <a:buSzPct val="100000"/>
              <a:buChar char="•"/>
            </a:pPr>
            <a:r>
              <a:rPr b="1" lang="en-US" sz="1800">
                <a:solidFill>
                  <a:srgbClr val="000000"/>
                </a:solidFill>
                <a:latin typeface="Verdana"/>
                <a:ea typeface="Verdana"/>
                <a:cs typeface="Verdana"/>
                <a:sym typeface="Verdana"/>
              </a:rPr>
              <a:t>Agent Function:</a:t>
            </a:r>
            <a:r>
              <a:rPr lang="en-US" sz="1800">
                <a:solidFill>
                  <a:srgbClr val="000000"/>
                </a:solidFill>
                <a:latin typeface="Verdana"/>
                <a:ea typeface="Verdana"/>
                <a:cs typeface="Verdana"/>
                <a:sym typeface="Verdana"/>
              </a:rPr>
              <a:t> Agent function is used to map a percept to an action.</a:t>
            </a:r>
            <a:endParaRPr sz="1800">
              <a:latin typeface="Calibri"/>
              <a:ea typeface="Calibri"/>
              <a:cs typeface="Calibri"/>
              <a:sym typeface="Calibri"/>
            </a:endParaRPr>
          </a:p>
          <a:p>
            <a:pPr indent="-342900" lvl="0" marL="342900" marR="0" rtl="0" algn="l">
              <a:lnSpc>
                <a:spcPct val="107000"/>
              </a:lnSpc>
              <a:spcBef>
                <a:spcPts val="800"/>
              </a:spcBef>
              <a:spcAft>
                <a:spcPts val="0"/>
              </a:spcAft>
              <a:buClr>
                <a:srgbClr val="000000"/>
              </a:buClr>
              <a:buSzPct val="100000"/>
              <a:buFont typeface="Arial"/>
              <a:buAutoNum type="arabicPeriod"/>
            </a:pPr>
            <a:r>
              <a:rPr lang="en-US" sz="1800">
                <a:solidFill>
                  <a:srgbClr val="000000"/>
                </a:solidFill>
                <a:latin typeface="Verdana"/>
                <a:ea typeface="Verdana"/>
                <a:cs typeface="Verdana"/>
                <a:sym typeface="Verdana"/>
              </a:rPr>
              <a:t>f:P* </a:t>
            </a:r>
            <a:r>
              <a:rPr lang="en-US" sz="1800">
                <a:solidFill>
                  <a:srgbClr val="000000"/>
                </a:solidFill>
                <a:latin typeface="Arimo"/>
                <a:ea typeface="Arimo"/>
                <a:cs typeface="Arimo"/>
                <a:sym typeface="Arimo"/>
              </a:rPr>
              <a:t>→</a:t>
            </a:r>
            <a:r>
              <a:rPr lang="en-US" sz="1800">
                <a:solidFill>
                  <a:srgbClr val="000000"/>
                </a:solidFill>
                <a:latin typeface="Verdana"/>
                <a:ea typeface="Verdana"/>
                <a:cs typeface="Verdana"/>
                <a:sym typeface="Verdana"/>
              </a:rPr>
              <a:t> A  </a:t>
            </a:r>
            <a:endParaRPr sz="1800">
              <a:solidFill>
                <a:srgbClr val="000000"/>
              </a:solidFill>
              <a:latin typeface="Calibri"/>
              <a:ea typeface="Calibri"/>
              <a:cs typeface="Calibri"/>
              <a:sym typeface="Calibri"/>
            </a:endParaRPr>
          </a:p>
          <a:p>
            <a:pPr indent="0" lvl="0" marL="0" marR="0" rtl="0" algn="l">
              <a:lnSpc>
                <a:spcPct val="107000"/>
              </a:lnSpc>
              <a:spcBef>
                <a:spcPts val="0"/>
              </a:spcBef>
              <a:spcAft>
                <a:spcPts val="0"/>
              </a:spcAft>
              <a:buClr>
                <a:srgbClr val="000000"/>
              </a:buClr>
              <a:buSzPct val="100000"/>
              <a:buChar char="•"/>
            </a:pPr>
            <a:r>
              <a:rPr b="1" lang="en-US" sz="1800">
                <a:solidFill>
                  <a:srgbClr val="000000"/>
                </a:solidFill>
                <a:latin typeface="Verdana"/>
                <a:ea typeface="Verdana"/>
                <a:cs typeface="Verdana"/>
                <a:sym typeface="Verdana"/>
              </a:rPr>
              <a:t>Agent program:</a:t>
            </a:r>
            <a:r>
              <a:rPr lang="en-US" sz="1800">
                <a:solidFill>
                  <a:srgbClr val="000000"/>
                </a:solidFill>
                <a:latin typeface="Verdana"/>
                <a:ea typeface="Verdana"/>
                <a:cs typeface="Verdana"/>
                <a:sym typeface="Verdana"/>
              </a:rPr>
              <a:t> Agent program is an implementation of agent function. An agent program executes on the physical architecture to produce function f.</a:t>
            </a:r>
            <a:endParaRPr sz="1800">
              <a:latin typeface="Calibri"/>
              <a:ea typeface="Calibri"/>
              <a:cs typeface="Calibri"/>
              <a:sym typeface="Calibri"/>
            </a:endParaRPr>
          </a:p>
          <a:p>
            <a:pPr indent="-64135" lvl="0" marL="228600" rtl="0" algn="l">
              <a:lnSpc>
                <a:spcPct val="90000"/>
              </a:lnSpc>
              <a:spcBef>
                <a:spcPts val="1800"/>
              </a:spcBef>
              <a:spcAft>
                <a:spcPts val="0"/>
              </a:spcAft>
              <a:buClr>
                <a:schemeClr val="dk1"/>
              </a:buClr>
              <a:buSzPct val="100000"/>
              <a:buNone/>
            </a:pPr>
            <a:r>
              <a:t/>
            </a:r>
            <a:endParaRPr/>
          </a:p>
        </p:txBody>
      </p:sp>
      <p:sp>
        <p:nvSpPr>
          <p:cNvPr id="267" name="Google Shape;267;p2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Arial"/>
              <a:buNone/>
            </a:pPr>
            <a:r>
              <a:rPr lang="en-US">
                <a:solidFill>
                  <a:srgbClr val="FF0000"/>
                </a:solidFill>
              </a:rPr>
              <a:t>Components of an AI System</a:t>
            </a:r>
            <a:endParaRPr/>
          </a:p>
        </p:txBody>
      </p:sp>
      <p:sp>
        <p:nvSpPr>
          <p:cNvPr id="273" name="Google Shape;273;p2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4" name="Google Shape;274;p26"/>
          <p:cNvPicPr preferRelativeResize="0"/>
          <p:nvPr>
            <p:ph idx="1" type="body"/>
          </p:nvPr>
        </p:nvPicPr>
        <p:blipFill rotWithShape="1">
          <a:blip r:embed="rId3">
            <a:alphaModFix/>
          </a:blip>
          <a:srcRect b="0" l="0" r="0" t="0"/>
          <a:stretch/>
        </p:blipFill>
        <p:spPr>
          <a:xfrm>
            <a:off x="397603" y="2018507"/>
            <a:ext cx="4305300" cy="4010025"/>
          </a:xfrm>
          <a:prstGeom prst="rect">
            <a:avLst/>
          </a:prstGeom>
          <a:noFill/>
          <a:ln>
            <a:noFill/>
          </a:ln>
        </p:spPr>
      </p:pic>
      <p:sp>
        <p:nvSpPr>
          <p:cNvPr id="275" name="Google Shape;275;p26"/>
          <p:cNvSpPr txBox="1"/>
          <p:nvPr/>
        </p:nvSpPr>
        <p:spPr>
          <a:xfrm>
            <a:off x="4702903" y="1899860"/>
            <a:ext cx="4373985"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An </a:t>
            </a:r>
            <a:r>
              <a:rPr b="0" i="0" lang="en-US" sz="1800" u="none" cap="none" strike="noStrike">
                <a:solidFill>
                  <a:srgbClr val="FF0000"/>
                </a:solidFill>
                <a:latin typeface="Arial"/>
                <a:ea typeface="Arial"/>
                <a:cs typeface="Arial"/>
                <a:sym typeface="Arial"/>
              </a:rPr>
              <a:t>agent</a:t>
            </a:r>
            <a:r>
              <a:rPr b="0" i="0" lang="en-US" sz="1800" u="none" cap="none" strike="noStrike">
                <a:solidFill>
                  <a:schemeClr val="dk1"/>
                </a:solidFill>
                <a:latin typeface="Arial"/>
                <a:ea typeface="Arial"/>
                <a:cs typeface="Arial"/>
                <a:sym typeface="Arial"/>
              </a:rPr>
              <a:t> </a:t>
            </a:r>
            <a:r>
              <a:rPr b="0" i="0" lang="en-US" sz="1800" u="none" cap="none" strike="noStrike">
                <a:solidFill>
                  <a:schemeClr val="accent5"/>
                </a:solidFill>
                <a:latin typeface="Arial"/>
                <a:ea typeface="Arial"/>
                <a:cs typeface="Arial"/>
                <a:sym typeface="Arial"/>
              </a:rPr>
              <a:t>perceives</a:t>
            </a:r>
            <a:r>
              <a:rPr b="0" i="0" lang="en-US" sz="1800" u="none" cap="none" strike="noStrike">
                <a:solidFill>
                  <a:schemeClr val="dk1"/>
                </a:solidFill>
                <a:latin typeface="Arial"/>
                <a:ea typeface="Arial"/>
                <a:cs typeface="Arial"/>
                <a:sym typeface="Arial"/>
              </a:rPr>
              <a:t> its environment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through </a:t>
            </a:r>
            <a:r>
              <a:rPr lang="en-US" sz="1800">
                <a:solidFill>
                  <a:srgbClr val="00B050"/>
                </a:solidFill>
                <a:latin typeface="Arial"/>
                <a:ea typeface="Arial"/>
                <a:cs typeface="Arial"/>
                <a:sym typeface="Arial"/>
              </a:rPr>
              <a:t>sensors</a:t>
            </a:r>
            <a:r>
              <a:rPr lang="en-US" sz="1800">
                <a:solidFill>
                  <a:schemeClr val="dk1"/>
                </a:solidFill>
                <a:latin typeface="Arial"/>
                <a:ea typeface="Arial"/>
                <a:cs typeface="Arial"/>
                <a:sym typeface="Arial"/>
              </a:rPr>
              <a:t> and </a:t>
            </a:r>
            <a:r>
              <a:rPr lang="en-US" sz="1800">
                <a:solidFill>
                  <a:schemeClr val="accent5"/>
                </a:solidFill>
                <a:latin typeface="Arial"/>
                <a:ea typeface="Arial"/>
                <a:cs typeface="Arial"/>
                <a:sym typeface="Arial"/>
              </a:rPr>
              <a:t>acts</a:t>
            </a:r>
            <a:r>
              <a:rPr lang="en-US" sz="1800">
                <a:solidFill>
                  <a:schemeClr val="dk1"/>
                </a:solidFill>
                <a:latin typeface="Arial"/>
                <a:ea typeface="Arial"/>
                <a:cs typeface="Arial"/>
                <a:sym typeface="Arial"/>
              </a:rPr>
              <a:t> on the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environment through </a:t>
            </a:r>
            <a:r>
              <a:rPr lang="en-US" sz="1800">
                <a:solidFill>
                  <a:srgbClr val="00B050"/>
                </a:solidFill>
                <a:latin typeface="Arial"/>
                <a:ea typeface="Arial"/>
                <a:cs typeface="Arial"/>
                <a:sym typeface="Arial"/>
              </a:rPr>
              <a:t>actuators</a:t>
            </a: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rgbClr val="00B050"/>
                </a:solidFill>
                <a:latin typeface="Arial"/>
                <a:ea typeface="Arial"/>
                <a:cs typeface="Arial"/>
                <a:sym typeface="Arial"/>
              </a:rPr>
              <a:t>Human:</a:t>
            </a:r>
            <a:r>
              <a:rPr lang="en-US" sz="1800">
                <a:solidFill>
                  <a:schemeClr val="dk1"/>
                </a:solidFill>
                <a:latin typeface="Arial"/>
                <a:ea typeface="Arial"/>
                <a:cs typeface="Arial"/>
                <a:sym typeface="Arial"/>
              </a:rPr>
              <a:t>  sensors are eyes, ears,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actuators (effectors) are hands,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legs, mouth.</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rgbClr val="00B050"/>
                </a:solidFill>
                <a:latin typeface="Arial"/>
                <a:ea typeface="Arial"/>
                <a:cs typeface="Arial"/>
                <a:sym typeface="Arial"/>
              </a:rPr>
              <a:t>Robot:</a:t>
            </a:r>
            <a:r>
              <a:rPr lang="en-US" sz="1800">
                <a:solidFill>
                  <a:schemeClr val="dk1"/>
                </a:solidFill>
                <a:latin typeface="Arial"/>
                <a:ea typeface="Arial"/>
                <a:cs typeface="Arial"/>
                <a:sym typeface="Arial"/>
              </a:rPr>
              <a:t>  sensors are cameras, sonar,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lasers, ladar, bump, effectors are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grippers, manipulators, motors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 agent’s behavior is described by its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function that maps percept to action.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Arial"/>
              <a:buNone/>
            </a:pPr>
            <a:r>
              <a:rPr lang="en-US">
                <a:solidFill>
                  <a:srgbClr val="FF0000"/>
                </a:solidFill>
              </a:rPr>
              <a:t>Foundations of AI</a:t>
            </a:r>
            <a:endParaRPr/>
          </a:p>
        </p:txBody>
      </p:sp>
      <p:sp>
        <p:nvSpPr>
          <p:cNvPr id="281" name="Google Shape;281;p3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chemeClr val="dk1"/>
              </a:buClr>
              <a:buSzPct val="100000"/>
              <a:buChar char="•"/>
            </a:pPr>
            <a:r>
              <a:rPr lang="en-US"/>
              <a:t>Philosophy</a:t>
            </a:r>
            <a:endParaRPr/>
          </a:p>
          <a:p>
            <a:pPr indent="-228600" lvl="1" marL="685800" rtl="0" algn="l">
              <a:lnSpc>
                <a:spcPct val="90000"/>
              </a:lnSpc>
              <a:spcBef>
                <a:spcPts val="500"/>
              </a:spcBef>
              <a:spcAft>
                <a:spcPts val="0"/>
              </a:spcAft>
              <a:buClr>
                <a:schemeClr val="dk1"/>
              </a:buClr>
              <a:buSzPct val="100000"/>
              <a:buChar char="•"/>
            </a:pPr>
            <a:r>
              <a:rPr lang="en-US"/>
              <a:t>450 BC, Socrates asked for algorithm to distinguish pious from non-pious individuals</a:t>
            </a:r>
            <a:endParaRPr/>
          </a:p>
          <a:p>
            <a:pPr indent="-228600" lvl="1" marL="685800" rtl="0" algn="l">
              <a:lnSpc>
                <a:spcPct val="90000"/>
              </a:lnSpc>
              <a:spcBef>
                <a:spcPts val="500"/>
              </a:spcBef>
              <a:spcAft>
                <a:spcPts val="0"/>
              </a:spcAft>
              <a:buClr>
                <a:schemeClr val="dk1"/>
              </a:buClr>
              <a:buSzPct val="100000"/>
              <a:buChar char="•"/>
            </a:pPr>
            <a:r>
              <a:rPr lang="en-US"/>
              <a:t>Aristotle developed laws for reasoning</a:t>
            </a:r>
            <a:endParaRPr/>
          </a:p>
          <a:p>
            <a:pPr indent="-228600" lvl="0" marL="228600" rtl="0" algn="l">
              <a:lnSpc>
                <a:spcPct val="90000"/>
              </a:lnSpc>
              <a:spcBef>
                <a:spcPts val="1000"/>
              </a:spcBef>
              <a:spcAft>
                <a:spcPts val="0"/>
              </a:spcAft>
              <a:buClr>
                <a:schemeClr val="dk1"/>
              </a:buClr>
              <a:buSzPct val="100000"/>
              <a:buChar char="•"/>
            </a:pPr>
            <a:r>
              <a:rPr lang="en-US"/>
              <a:t>Mathematics</a:t>
            </a:r>
            <a:endParaRPr/>
          </a:p>
          <a:p>
            <a:pPr indent="-228600" lvl="1" marL="685800" rtl="0" algn="l">
              <a:lnSpc>
                <a:spcPct val="90000"/>
              </a:lnSpc>
              <a:spcBef>
                <a:spcPts val="500"/>
              </a:spcBef>
              <a:spcAft>
                <a:spcPts val="0"/>
              </a:spcAft>
              <a:buClr>
                <a:schemeClr val="dk1"/>
              </a:buClr>
              <a:buSzPct val="100000"/>
              <a:buChar char="•"/>
            </a:pPr>
            <a:r>
              <a:rPr lang="en-US"/>
              <a:t>1847, Boole introduced formal language for making logical inference</a:t>
            </a:r>
            <a:endParaRPr/>
          </a:p>
          <a:p>
            <a:pPr indent="-228600" lvl="0" marL="228600" rtl="0" algn="l">
              <a:lnSpc>
                <a:spcPct val="90000"/>
              </a:lnSpc>
              <a:spcBef>
                <a:spcPts val="1000"/>
              </a:spcBef>
              <a:spcAft>
                <a:spcPts val="0"/>
              </a:spcAft>
              <a:buClr>
                <a:schemeClr val="dk1"/>
              </a:buClr>
              <a:buSzPct val="100000"/>
              <a:buChar char="•"/>
            </a:pPr>
            <a:r>
              <a:rPr lang="en-US"/>
              <a:t>Economics</a:t>
            </a:r>
            <a:endParaRPr/>
          </a:p>
          <a:p>
            <a:pPr indent="-228600" lvl="1" marL="685800" rtl="0" algn="l">
              <a:lnSpc>
                <a:spcPct val="90000"/>
              </a:lnSpc>
              <a:spcBef>
                <a:spcPts val="500"/>
              </a:spcBef>
              <a:spcAft>
                <a:spcPts val="0"/>
              </a:spcAft>
              <a:buClr>
                <a:schemeClr val="dk1"/>
              </a:buClr>
              <a:buSzPct val="100000"/>
              <a:buChar char="•"/>
            </a:pPr>
            <a:r>
              <a:rPr lang="en-US"/>
              <a:t>1776, Smith views economies as consisting of agents maximizing their own well being (payoff)</a:t>
            </a:r>
            <a:endParaRPr/>
          </a:p>
          <a:p>
            <a:pPr indent="-228600" lvl="0" marL="228600" rtl="0" algn="l">
              <a:lnSpc>
                <a:spcPct val="90000"/>
              </a:lnSpc>
              <a:spcBef>
                <a:spcPts val="1000"/>
              </a:spcBef>
              <a:spcAft>
                <a:spcPts val="0"/>
              </a:spcAft>
              <a:buClr>
                <a:schemeClr val="dk1"/>
              </a:buClr>
              <a:buSzPct val="100000"/>
              <a:buChar char="•"/>
            </a:pPr>
            <a:r>
              <a:rPr lang="en-US"/>
              <a:t>Neuroscience</a:t>
            </a:r>
            <a:endParaRPr/>
          </a:p>
          <a:p>
            <a:pPr indent="-228600" lvl="1" marL="685800" rtl="0" algn="l">
              <a:lnSpc>
                <a:spcPct val="90000"/>
              </a:lnSpc>
              <a:spcBef>
                <a:spcPts val="500"/>
              </a:spcBef>
              <a:spcAft>
                <a:spcPts val="0"/>
              </a:spcAft>
              <a:buClr>
                <a:schemeClr val="dk1"/>
              </a:buClr>
              <a:buSzPct val="100000"/>
              <a:buChar char="•"/>
            </a:pPr>
            <a:r>
              <a:rPr lang="en-US"/>
              <a:t>1861, Study how brains process information</a:t>
            </a:r>
            <a:endParaRPr/>
          </a:p>
          <a:p>
            <a:pPr indent="-228600" lvl="0" marL="228600" rtl="0" algn="l">
              <a:lnSpc>
                <a:spcPct val="90000"/>
              </a:lnSpc>
              <a:spcBef>
                <a:spcPts val="1000"/>
              </a:spcBef>
              <a:spcAft>
                <a:spcPts val="0"/>
              </a:spcAft>
              <a:buClr>
                <a:schemeClr val="dk1"/>
              </a:buClr>
              <a:buSzPct val="100000"/>
              <a:buChar char="•"/>
            </a:pPr>
            <a:r>
              <a:rPr lang="en-US"/>
              <a:t>Psychology</a:t>
            </a:r>
            <a:endParaRPr/>
          </a:p>
          <a:p>
            <a:pPr indent="-228600" lvl="1" marL="685800" rtl="0" algn="l">
              <a:lnSpc>
                <a:spcPct val="90000"/>
              </a:lnSpc>
              <a:spcBef>
                <a:spcPts val="500"/>
              </a:spcBef>
              <a:spcAft>
                <a:spcPts val="0"/>
              </a:spcAft>
              <a:buClr>
                <a:schemeClr val="dk1"/>
              </a:buClr>
              <a:buSzPct val="100000"/>
              <a:buChar char="•"/>
            </a:pPr>
            <a:r>
              <a:rPr lang="en-US"/>
              <a:t>1879, Cognitive psychology initiated</a:t>
            </a:r>
            <a:endParaRPr/>
          </a:p>
          <a:p>
            <a:pPr indent="-228600" lvl="0" marL="228600" rtl="0" algn="l">
              <a:lnSpc>
                <a:spcPct val="90000"/>
              </a:lnSpc>
              <a:spcBef>
                <a:spcPts val="1000"/>
              </a:spcBef>
              <a:spcAft>
                <a:spcPts val="0"/>
              </a:spcAft>
              <a:buClr>
                <a:schemeClr val="dk1"/>
              </a:buClr>
              <a:buSzPct val="100000"/>
              <a:buChar char="•"/>
            </a:pPr>
            <a:r>
              <a:rPr lang="en-US"/>
              <a:t>Linguistics</a:t>
            </a:r>
            <a:endParaRPr/>
          </a:p>
          <a:p>
            <a:pPr indent="-228600" lvl="1" marL="685800" rtl="0" algn="l">
              <a:lnSpc>
                <a:spcPct val="90000"/>
              </a:lnSpc>
              <a:spcBef>
                <a:spcPts val="500"/>
              </a:spcBef>
              <a:spcAft>
                <a:spcPts val="0"/>
              </a:spcAft>
              <a:buClr>
                <a:schemeClr val="dk1"/>
              </a:buClr>
              <a:buSzPct val="100000"/>
              <a:buChar char="•"/>
            </a:pPr>
            <a:r>
              <a:rPr lang="en-US"/>
              <a:t>1957, Skinner studied behaviorist approach to language learning</a:t>
            </a:r>
            <a:endParaRPr/>
          </a:p>
          <a:p>
            <a:pPr indent="-104140" lvl="0" marL="228600" rtl="0" algn="l">
              <a:lnSpc>
                <a:spcPct val="90000"/>
              </a:lnSpc>
              <a:spcBef>
                <a:spcPts val="1000"/>
              </a:spcBef>
              <a:spcAft>
                <a:spcPts val="0"/>
              </a:spcAft>
              <a:buClr>
                <a:schemeClr val="dk1"/>
              </a:buClr>
              <a:buSzPct val="100000"/>
              <a:buNone/>
            </a:pPr>
            <a:r>
              <a:t/>
            </a:r>
            <a:endParaRPr/>
          </a:p>
        </p:txBody>
      </p:sp>
      <p:sp>
        <p:nvSpPr>
          <p:cNvPr id="282" name="Google Shape;282;p3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610B38"/>
              </a:buClr>
              <a:buSzPts val="1800"/>
              <a:buFont typeface="Helvetica Neue"/>
              <a:buNone/>
            </a:pPr>
            <a:r>
              <a:rPr b="0" lang="en-US" sz="1800">
                <a:solidFill>
                  <a:srgbClr val="610B38"/>
                </a:solidFill>
                <a:latin typeface="Helvetica Neue"/>
                <a:ea typeface="Helvetica Neue"/>
                <a:cs typeface="Helvetica Neue"/>
                <a:sym typeface="Helvetica Neue"/>
              </a:rPr>
              <a:t>PEAS Representation</a:t>
            </a:r>
            <a:endParaRPr b="1" sz="1800">
              <a:latin typeface="Times New Roman"/>
              <a:ea typeface="Times New Roman"/>
              <a:cs typeface="Times New Roman"/>
              <a:sym typeface="Times New Roman"/>
            </a:endParaRPr>
          </a:p>
        </p:txBody>
      </p:sp>
      <p:sp>
        <p:nvSpPr>
          <p:cNvPr id="288" name="Google Shape;288;p3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7000"/>
              </a:lnSpc>
              <a:spcBef>
                <a:spcPts val="0"/>
              </a:spcBef>
              <a:spcAft>
                <a:spcPts val="0"/>
              </a:spcAft>
              <a:buClr>
                <a:srgbClr val="000000"/>
              </a:buClr>
              <a:buSzPts val="1800"/>
              <a:buChar char="•"/>
            </a:pPr>
            <a:r>
              <a:rPr lang="en-US" sz="1800">
                <a:solidFill>
                  <a:srgbClr val="000000"/>
                </a:solidFill>
                <a:latin typeface="Verdana"/>
                <a:ea typeface="Verdana"/>
                <a:cs typeface="Verdana"/>
                <a:sym typeface="Verdana"/>
              </a:rPr>
              <a:t>PEAS is a type of model on which an AI agent works upon. When we define an AI agent or rational agent, then we can group its properties under PEAS representation model. It is made up of four words:</a:t>
            </a:r>
            <a:endParaRPr sz="1800">
              <a:latin typeface="Calibri"/>
              <a:ea typeface="Calibri"/>
              <a:cs typeface="Calibri"/>
              <a:sym typeface="Calibri"/>
            </a:endParaRPr>
          </a:p>
          <a:p>
            <a:pPr indent="-342900" lvl="0" marL="342900" marR="0" rtl="0" algn="l">
              <a:lnSpc>
                <a:spcPct val="107000"/>
              </a:lnSpc>
              <a:spcBef>
                <a:spcPts val="1100"/>
              </a:spcBef>
              <a:spcAft>
                <a:spcPts val="0"/>
              </a:spcAft>
              <a:buClr>
                <a:srgbClr val="000000"/>
              </a:buClr>
              <a:buSzPts val="1000"/>
              <a:buFont typeface="Courier New"/>
              <a:buChar char="o"/>
            </a:pPr>
            <a:r>
              <a:rPr b="1" lang="en-US" sz="1800">
                <a:solidFill>
                  <a:srgbClr val="000000"/>
                </a:solidFill>
                <a:latin typeface="Verdana"/>
                <a:ea typeface="Verdana"/>
                <a:cs typeface="Verdana"/>
                <a:sym typeface="Verdana"/>
              </a:rPr>
              <a:t>P:</a:t>
            </a:r>
            <a:r>
              <a:rPr lang="en-US" sz="1800">
                <a:solidFill>
                  <a:srgbClr val="000000"/>
                </a:solidFill>
                <a:latin typeface="Verdana"/>
                <a:ea typeface="Verdana"/>
                <a:cs typeface="Verdana"/>
                <a:sym typeface="Verdana"/>
              </a:rPr>
              <a:t> Performance measure</a:t>
            </a:r>
            <a:endParaRPr sz="1800">
              <a:solidFill>
                <a:srgbClr val="000000"/>
              </a:solidFill>
              <a:latin typeface="Courier New"/>
              <a:ea typeface="Courier New"/>
              <a:cs typeface="Courier New"/>
              <a:sym typeface="Courier New"/>
            </a:endParaRPr>
          </a:p>
          <a:p>
            <a:pPr indent="-342900" lvl="0" marL="342900" marR="0" rtl="0" algn="l">
              <a:lnSpc>
                <a:spcPct val="107000"/>
              </a:lnSpc>
              <a:spcBef>
                <a:spcPts val="300"/>
              </a:spcBef>
              <a:spcAft>
                <a:spcPts val="0"/>
              </a:spcAft>
              <a:buClr>
                <a:srgbClr val="000000"/>
              </a:buClr>
              <a:buSzPts val="1000"/>
              <a:buFont typeface="Courier New"/>
              <a:buChar char="o"/>
            </a:pPr>
            <a:r>
              <a:rPr b="1" lang="en-US" sz="1800">
                <a:solidFill>
                  <a:srgbClr val="000000"/>
                </a:solidFill>
                <a:latin typeface="Verdana"/>
                <a:ea typeface="Verdana"/>
                <a:cs typeface="Verdana"/>
                <a:sym typeface="Verdana"/>
              </a:rPr>
              <a:t>E:</a:t>
            </a:r>
            <a:r>
              <a:rPr lang="en-US" sz="1800">
                <a:solidFill>
                  <a:srgbClr val="000000"/>
                </a:solidFill>
                <a:latin typeface="Verdana"/>
                <a:ea typeface="Verdana"/>
                <a:cs typeface="Verdana"/>
                <a:sym typeface="Verdana"/>
              </a:rPr>
              <a:t> Environment</a:t>
            </a:r>
            <a:endParaRPr sz="1800">
              <a:solidFill>
                <a:srgbClr val="000000"/>
              </a:solidFill>
              <a:latin typeface="Courier New"/>
              <a:ea typeface="Courier New"/>
              <a:cs typeface="Courier New"/>
              <a:sym typeface="Courier New"/>
            </a:endParaRPr>
          </a:p>
          <a:p>
            <a:pPr indent="-342900" lvl="0" marL="342900" marR="0" rtl="0" algn="l">
              <a:lnSpc>
                <a:spcPct val="107000"/>
              </a:lnSpc>
              <a:spcBef>
                <a:spcPts val="300"/>
              </a:spcBef>
              <a:spcAft>
                <a:spcPts val="0"/>
              </a:spcAft>
              <a:buClr>
                <a:srgbClr val="000000"/>
              </a:buClr>
              <a:buSzPts val="1000"/>
              <a:buFont typeface="Courier New"/>
              <a:buChar char="o"/>
            </a:pPr>
            <a:r>
              <a:rPr b="1" lang="en-US" sz="1800">
                <a:solidFill>
                  <a:srgbClr val="000000"/>
                </a:solidFill>
                <a:latin typeface="Verdana"/>
                <a:ea typeface="Verdana"/>
                <a:cs typeface="Verdana"/>
                <a:sym typeface="Verdana"/>
              </a:rPr>
              <a:t>A:</a:t>
            </a:r>
            <a:r>
              <a:rPr lang="en-US" sz="1800">
                <a:solidFill>
                  <a:srgbClr val="000000"/>
                </a:solidFill>
                <a:latin typeface="Verdana"/>
                <a:ea typeface="Verdana"/>
                <a:cs typeface="Verdana"/>
                <a:sym typeface="Verdana"/>
              </a:rPr>
              <a:t> Actuators</a:t>
            </a:r>
            <a:endParaRPr sz="1800">
              <a:solidFill>
                <a:srgbClr val="000000"/>
              </a:solidFill>
              <a:latin typeface="Courier New"/>
              <a:ea typeface="Courier New"/>
              <a:cs typeface="Courier New"/>
              <a:sym typeface="Courier New"/>
            </a:endParaRPr>
          </a:p>
          <a:p>
            <a:pPr indent="-342900" lvl="0" marL="342900" marR="0" rtl="0" algn="l">
              <a:lnSpc>
                <a:spcPct val="107000"/>
              </a:lnSpc>
              <a:spcBef>
                <a:spcPts val="300"/>
              </a:spcBef>
              <a:spcAft>
                <a:spcPts val="0"/>
              </a:spcAft>
              <a:buClr>
                <a:srgbClr val="000000"/>
              </a:buClr>
              <a:buSzPts val="1000"/>
              <a:buFont typeface="Courier New"/>
              <a:buChar char="o"/>
            </a:pPr>
            <a:r>
              <a:rPr b="1" lang="en-US" sz="1800">
                <a:solidFill>
                  <a:srgbClr val="000000"/>
                </a:solidFill>
                <a:latin typeface="Verdana"/>
                <a:ea typeface="Verdana"/>
                <a:cs typeface="Verdana"/>
                <a:sym typeface="Verdana"/>
              </a:rPr>
              <a:t>S:</a:t>
            </a:r>
            <a:r>
              <a:rPr lang="en-US" sz="1800">
                <a:solidFill>
                  <a:srgbClr val="000000"/>
                </a:solidFill>
                <a:latin typeface="Verdana"/>
                <a:ea typeface="Verdana"/>
                <a:cs typeface="Verdana"/>
                <a:sym typeface="Verdana"/>
              </a:rPr>
              <a:t> Sensors</a:t>
            </a:r>
            <a:endParaRPr sz="1800">
              <a:solidFill>
                <a:srgbClr val="000000"/>
              </a:solidFill>
              <a:latin typeface="Courier New"/>
              <a:ea typeface="Courier New"/>
              <a:cs typeface="Courier New"/>
              <a:sym typeface="Courier New"/>
            </a:endParaRPr>
          </a:p>
          <a:p>
            <a:pPr indent="-50800" lvl="0" marL="228600" rtl="0" algn="l">
              <a:lnSpc>
                <a:spcPct val="90000"/>
              </a:lnSpc>
              <a:spcBef>
                <a:spcPts val="2400"/>
              </a:spcBef>
              <a:spcAft>
                <a:spcPts val="0"/>
              </a:spcAft>
              <a:buClr>
                <a:schemeClr val="dk1"/>
              </a:buClr>
              <a:buSzPts val="2800"/>
              <a:buNone/>
            </a:pPr>
            <a:r>
              <a:t/>
            </a:r>
            <a:endParaRPr/>
          </a:p>
        </p:txBody>
      </p:sp>
      <p:sp>
        <p:nvSpPr>
          <p:cNvPr id="289" name="Google Shape;289;p3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0" name="Google Shape;290;p34"/>
          <p:cNvSpPr txBox="1"/>
          <p:nvPr/>
        </p:nvSpPr>
        <p:spPr>
          <a:xfrm>
            <a:off x="439373" y="4422637"/>
            <a:ext cx="8265253"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Example: Taxi driver</a:t>
            </a:r>
            <a:endParaRPr/>
          </a:p>
          <a:p>
            <a:pPr indent="0" lvl="1" marL="457200" marR="0" rtl="0" algn="l">
              <a:spcBef>
                <a:spcPts val="0"/>
              </a:spcBef>
              <a:spcAft>
                <a:spcPts val="0"/>
              </a:spcAft>
              <a:buNone/>
            </a:pPr>
            <a:r>
              <a:rPr b="0" i="0" lang="en-US" sz="1800" u="none" cap="none" strike="noStrike">
                <a:solidFill>
                  <a:schemeClr val="dk1"/>
                </a:solidFill>
                <a:latin typeface="Arial"/>
                <a:ea typeface="Arial"/>
                <a:cs typeface="Arial"/>
                <a:sym typeface="Arial"/>
              </a:rPr>
              <a:t>Performance measure:  safe, fast, comfortable (maximize profits)</a:t>
            </a:r>
            <a:endParaRPr/>
          </a:p>
          <a:p>
            <a:pPr indent="0" lvl="1" marL="457200" marR="0" rtl="0" algn="l">
              <a:spcBef>
                <a:spcPts val="0"/>
              </a:spcBef>
              <a:spcAft>
                <a:spcPts val="0"/>
              </a:spcAft>
              <a:buNone/>
            </a:pPr>
            <a:r>
              <a:rPr b="0" i="0" lang="en-US" sz="1800" u="none" cap="none" strike="noStrike">
                <a:solidFill>
                  <a:schemeClr val="dk1"/>
                </a:solidFill>
                <a:latin typeface="Arial"/>
                <a:ea typeface="Arial"/>
                <a:cs typeface="Arial"/>
                <a:sym typeface="Arial"/>
              </a:rPr>
              <a:t>Environment:  roads, other traffic, pedestrians, customers</a:t>
            </a:r>
            <a:endParaRPr/>
          </a:p>
          <a:p>
            <a:pPr indent="0" lvl="1" marL="457200" marR="0" rtl="0" algn="l">
              <a:spcBef>
                <a:spcPts val="0"/>
              </a:spcBef>
              <a:spcAft>
                <a:spcPts val="0"/>
              </a:spcAft>
              <a:buNone/>
            </a:pPr>
            <a:r>
              <a:rPr b="0" i="0" lang="en-US" sz="1800" u="none" cap="none" strike="noStrike">
                <a:solidFill>
                  <a:schemeClr val="dk1"/>
                </a:solidFill>
                <a:latin typeface="Arial"/>
                <a:ea typeface="Arial"/>
                <a:cs typeface="Arial"/>
                <a:sym typeface="Arial"/>
              </a:rPr>
              <a:t>Actuators:  steering, accelerator, brake, signal, horn</a:t>
            </a:r>
            <a:endParaRPr/>
          </a:p>
          <a:p>
            <a:pPr indent="0" lvl="1" marL="457200" marR="0" rtl="0" algn="l">
              <a:spcBef>
                <a:spcPts val="0"/>
              </a:spcBef>
              <a:spcAft>
                <a:spcPts val="0"/>
              </a:spcAft>
              <a:buNone/>
            </a:pPr>
            <a:r>
              <a:rPr b="0" i="0" lang="en-US" sz="1800" u="none" cap="none" strike="noStrike">
                <a:solidFill>
                  <a:schemeClr val="dk1"/>
                </a:solidFill>
                <a:latin typeface="Arial"/>
                <a:ea typeface="Arial"/>
                <a:cs typeface="Arial"/>
                <a:sym typeface="Arial"/>
              </a:rPr>
              <a:t>Sensors: cameras, sonar, speedometer, GPS, odometer, accelerometer, engine sensors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296" name="Google Shape;296;p3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7" name="Google Shape;297;p35"/>
          <p:cNvPicPr preferRelativeResize="0"/>
          <p:nvPr>
            <p:ph idx="1" type="body"/>
          </p:nvPr>
        </p:nvPicPr>
        <p:blipFill rotWithShape="1">
          <a:blip r:embed="rId3">
            <a:alphaModFix/>
          </a:blip>
          <a:srcRect b="0" l="0" r="0" t="0"/>
          <a:stretch/>
        </p:blipFill>
        <p:spPr>
          <a:xfrm>
            <a:off x="4722477" y="2856707"/>
            <a:ext cx="4343400" cy="2333625"/>
          </a:xfrm>
          <a:prstGeom prst="rect">
            <a:avLst/>
          </a:prstGeom>
          <a:noFill/>
          <a:ln>
            <a:noFill/>
          </a:ln>
        </p:spPr>
      </p:pic>
      <p:pic>
        <p:nvPicPr>
          <p:cNvPr descr="Agents in AI" id="298" name="Google Shape;298;p35"/>
          <p:cNvPicPr preferRelativeResize="0"/>
          <p:nvPr/>
        </p:nvPicPr>
        <p:blipFill rotWithShape="1">
          <a:blip r:embed="rId4">
            <a:alphaModFix/>
          </a:blip>
          <a:srcRect b="0" l="0" r="0" t="0"/>
          <a:stretch/>
        </p:blipFill>
        <p:spPr>
          <a:xfrm>
            <a:off x="147332" y="2856707"/>
            <a:ext cx="4424668" cy="245798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Topics</a:t>
            </a:r>
            <a:endParaRPr/>
          </a:p>
        </p:txBody>
      </p:sp>
      <p:sp>
        <p:nvSpPr>
          <p:cNvPr id="107" name="Google Shape;107;p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This course covers six major topics</a:t>
            </a:r>
            <a:endParaRPr/>
          </a:p>
          <a:p>
            <a:pPr indent="-228600" lvl="1" marL="685800" rtl="0" algn="l">
              <a:lnSpc>
                <a:spcPct val="90000"/>
              </a:lnSpc>
              <a:spcBef>
                <a:spcPts val="500"/>
              </a:spcBef>
              <a:spcAft>
                <a:spcPts val="0"/>
              </a:spcAft>
              <a:buClr>
                <a:schemeClr val="dk1"/>
              </a:buClr>
              <a:buSzPts val="2400"/>
              <a:buChar char="•"/>
            </a:pPr>
            <a:r>
              <a:rPr lang="en-US"/>
              <a:t>Search (Chapter 3, 5, 6) </a:t>
            </a:r>
            <a:endParaRPr/>
          </a:p>
          <a:p>
            <a:pPr indent="-228600" lvl="1" marL="685800" rtl="0" algn="l">
              <a:lnSpc>
                <a:spcPct val="90000"/>
              </a:lnSpc>
              <a:spcBef>
                <a:spcPts val="500"/>
              </a:spcBef>
              <a:spcAft>
                <a:spcPts val="0"/>
              </a:spcAft>
              <a:buClr>
                <a:schemeClr val="dk1"/>
              </a:buClr>
              <a:buSzPts val="2400"/>
              <a:buChar char="•"/>
            </a:pPr>
            <a:r>
              <a:rPr lang="en-US"/>
              <a:t>Knowledge Representation &amp; Inference (Chapter 8, 9) </a:t>
            </a:r>
            <a:endParaRPr/>
          </a:p>
          <a:p>
            <a:pPr indent="-228600" lvl="1" marL="685800" rtl="0" algn="l">
              <a:lnSpc>
                <a:spcPct val="90000"/>
              </a:lnSpc>
              <a:spcBef>
                <a:spcPts val="500"/>
              </a:spcBef>
              <a:spcAft>
                <a:spcPts val="0"/>
              </a:spcAft>
              <a:buClr>
                <a:schemeClr val="dk1"/>
              </a:buClr>
              <a:buSzPts val="2400"/>
              <a:buChar char="•"/>
            </a:pPr>
            <a:r>
              <a:rPr lang="en-US"/>
              <a:t>Expert System</a:t>
            </a:r>
            <a:endParaRPr/>
          </a:p>
          <a:p>
            <a:pPr indent="-228600" lvl="1" marL="685800" rtl="0" algn="l">
              <a:lnSpc>
                <a:spcPct val="90000"/>
              </a:lnSpc>
              <a:spcBef>
                <a:spcPts val="500"/>
              </a:spcBef>
              <a:spcAft>
                <a:spcPts val="0"/>
              </a:spcAft>
              <a:buClr>
                <a:schemeClr val="dk1"/>
              </a:buClr>
              <a:buSzPts val="2400"/>
              <a:buChar char="•"/>
            </a:pPr>
            <a:r>
              <a:rPr lang="en-US"/>
              <a:t>Fuzzy Logic</a:t>
            </a:r>
            <a:endParaRPr/>
          </a:p>
          <a:p>
            <a:pPr indent="-228600" lvl="1" marL="685800" rtl="0" algn="l">
              <a:lnSpc>
                <a:spcPct val="90000"/>
              </a:lnSpc>
              <a:spcBef>
                <a:spcPts val="500"/>
              </a:spcBef>
              <a:spcAft>
                <a:spcPts val="0"/>
              </a:spcAft>
              <a:buClr>
                <a:schemeClr val="dk1"/>
              </a:buClr>
              <a:buSzPts val="2400"/>
              <a:buChar char="•"/>
            </a:pPr>
            <a:r>
              <a:rPr lang="en-US"/>
              <a:t>ANN</a:t>
            </a:r>
            <a:endParaRPr/>
          </a:p>
          <a:p>
            <a:pPr indent="-228600" lvl="1" marL="685800" rtl="0" algn="l">
              <a:lnSpc>
                <a:spcPct val="90000"/>
              </a:lnSpc>
              <a:spcBef>
                <a:spcPts val="500"/>
              </a:spcBef>
              <a:spcAft>
                <a:spcPts val="0"/>
              </a:spcAft>
              <a:buClr>
                <a:schemeClr val="dk1"/>
              </a:buClr>
              <a:buSzPts val="2400"/>
              <a:buChar char="•"/>
            </a:pPr>
            <a:r>
              <a:rPr lang="en-US"/>
              <a:t>Genetic Algorithm</a:t>
            </a:r>
            <a:endParaRPr/>
          </a:p>
        </p:txBody>
      </p:sp>
      <p:sp>
        <p:nvSpPr>
          <p:cNvPr id="108" name="Google Shape;108;p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Arial"/>
              <a:buNone/>
            </a:pPr>
            <a:r>
              <a:rPr lang="en-US">
                <a:solidFill>
                  <a:srgbClr val="FF0000"/>
                </a:solidFill>
              </a:rPr>
              <a:t>Environment Properties</a:t>
            </a:r>
            <a:endParaRPr/>
          </a:p>
        </p:txBody>
      </p:sp>
      <p:sp>
        <p:nvSpPr>
          <p:cNvPr id="304" name="Google Shape;304;p3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Fully observable vs. partially observable </a:t>
            </a:r>
            <a:endParaRPr/>
          </a:p>
          <a:p>
            <a:pPr indent="-228600" lvl="0" marL="228600" rtl="0" algn="l">
              <a:lnSpc>
                <a:spcPct val="90000"/>
              </a:lnSpc>
              <a:spcBef>
                <a:spcPts val="1000"/>
              </a:spcBef>
              <a:spcAft>
                <a:spcPts val="0"/>
              </a:spcAft>
              <a:buClr>
                <a:schemeClr val="dk1"/>
              </a:buClr>
              <a:buSzPts val="2800"/>
              <a:buChar char="•"/>
            </a:pPr>
            <a:r>
              <a:rPr lang="en-US"/>
              <a:t>Deterministic vs. stochastic / strategic </a:t>
            </a:r>
            <a:endParaRPr/>
          </a:p>
          <a:p>
            <a:pPr indent="-228600" lvl="0" marL="228600" rtl="0" algn="l">
              <a:lnSpc>
                <a:spcPct val="90000"/>
              </a:lnSpc>
              <a:spcBef>
                <a:spcPts val="1000"/>
              </a:spcBef>
              <a:spcAft>
                <a:spcPts val="0"/>
              </a:spcAft>
              <a:buClr>
                <a:schemeClr val="dk1"/>
              </a:buClr>
              <a:buSzPts val="2800"/>
              <a:buChar char="•"/>
            </a:pPr>
            <a:r>
              <a:rPr lang="en-US"/>
              <a:t>Episodic vs. sequential </a:t>
            </a:r>
            <a:endParaRPr/>
          </a:p>
          <a:p>
            <a:pPr indent="-228600" lvl="0" marL="228600" rtl="0" algn="l">
              <a:lnSpc>
                <a:spcPct val="90000"/>
              </a:lnSpc>
              <a:spcBef>
                <a:spcPts val="1000"/>
              </a:spcBef>
              <a:spcAft>
                <a:spcPts val="0"/>
              </a:spcAft>
              <a:buClr>
                <a:schemeClr val="dk1"/>
              </a:buClr>
              <a:buSzPts val="2800"/>
              <a:buChar char="•"/>
            </a:pPr>
            <a:r>
              <a:rPr lang="en-US"/>
              <a:t>Static vs. dynamic </a:t>
            </a:r>
            <a:endParaRPr/>
          </a:p>
          <a:p>
            <a:pPr indent="-228600" lvl="0" marL="228600" rtl="0" algn="l">
              <a:lnSpc>
                <a:spcPct val="90000"/>
              </a:lnSpc>
              <a:spcBef>
                <a:spcPts val="1000"/>
              </a:spcBef>
              <a:spcAft>
                <a:spcPts val="0"/>
              </a:spcAft>
              <a:buClr>
                <a:schemeClr val="dk1"/>
              </a:buClr>
              <a:buSzPts val="2800"/>
              <a:buChar char="•"/>
            </a:pPr>
            <a:r>
              <a:rPr lang="en-US"/>
              <a:t>Discrete vs. continuous </a:t>
            </a:r>
            <a:endParaRPr/>
          </a:p>
          <a:p>
            <a:pPr indent="-228600" lvl="0" marL="228600" rtl="0" algn="l">
              <a:lnSpc>
                <a:spcPct val="90000"/>
              </a:lnSpc>
              <a:spcBef>
                <a:spcPts val="1000"/>
              </a:spcBef>
              <a:spcAft>
                <a:spcPts val="0"/>
              </a:spcAft>
              <a:buClr>
                <a:schemeClr val="dk1"/>
              </a:buClr>
              <a:buSzPts val="2800"/>
              <a:buChar char="•"/>
            </a:pPr>
            <a:r>
              <a:rPr lang="en-US"/>
              <a:t>Single agent vs. multiagent</a:t>
            </a:r>
            <a:endParaRPr/>
          </a:p>
          <a:p>
            <a:pPr indent="-50800" lvl="0" marL="228600" rtl="0" algn="l">
              <a:lnSpc>
                <a:spcPct val="90000"/>
              </a:lnSpc>
              <a:spcBef>
                <a:spcPts val="1000"/>
              </a:spcBef>
              <a:spcAft>
                <a:spcPts val="0"/>
              </a:spcAft>
              <a:buClr>
                <a:schemeClr val="dk1"/>
              </a:buClr>
              <a:buSzPts val="2800"/>
              <a:buNone/>
            </a:pPr>
            <a:r>
              <a:t/>
            </a:r>
            <a:endParaRPr/>
          </a:p>
        </p:txBody>
      </p:sp>
      <p:sp>
        <p:nvSpPr>
          <p:cNvPr id="305" name="Google Shape;305;p3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Agent Environment in AI</a:t>
            </a:r>
            <a:endParaRPr/>
          </a:p>
        </p:txBody>
      </p:sp>
      <p:sp>
        <p:nvSpPr>
          <p:cNvPr id="311" name="Google Shape;311;p3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7000"/>
              </a:lnSpc>
              <a:spcBef>
                <a:spcPts val="0"/>
              </a:spcBef>
              <a:spcAft>
                <a:spcPts val="0"/>
              </a:spcAft>
              <a:buClr>
                <a:srgbClr val="000000"/>
              </a:buClr>
              <a:buSzPts val="1800"/>
              <a:buChar char="•"/>
            </a:pPr>
            <a:r>
              <a:rPr lang="en-US" sz="1800">
                <a:solidFill>
                  <a:srgbClr val="000000"/>
                </a:solidFill>
                <a:latin typeface="Verdana"/>
                <a:ea typeface="Verdana"/>
                <a:cs typeface="Verdana"/>
                <a:sym typeface="Verdana"/>
              </a:rPr>
              <a:t>An </a:t>
            </a:r>
            <a:r>
              <a:rPr lang="en-US" sz="1800">
                <a:solidFill>
                  <a:srgbClr val="FF0000"/>
                </a:solidFill>
                <a:latin typeface="Verdana"/>
                <a:ea typeface="Verdana"/>
                <a:cs typeface="Verdana"/>
                <a:sym typeface="Verdana"/>
              </a:rPr>
              <a:t>environment</a:t>
            </a:r>
            <a:r>
              <a:rPr lang="en-US" sz="1800">
                <a:solidFill>
                  <a:srgbClr val="000000"/>
                </a:solidFill>
                <a:latin typeface="Verdana"/>
                <a:ea typeface="Verdana"/>
                <a:cs typeface="Verdana"/>
                <a:sym typeface="Verdana"/>
              </a:rPr>
              <a:t> is everything in the world </a:t>
            </a:r>
            <a:r>
              <a:rPr lang="en-US" sz="1800">
                <a:solidFill>
                  <a:srgbClr val="FF0000"/>
                </a:solidFill>
                <a:latin typeface="Verdana"/>
                <a:ea typeface="Verdana"/>
                <a:cs typeface="Verdana"/>
                <a:sym typeface="Verdana"/>
              </a:rPr>
              <a:t>which surrounds the agent</a:t>
            </a:r>
            <a:r>
              <a:rPr lang="en-US" sz="1800">
                <a:solidFill>
                  <a:srgbClr val="000000"/>
                </a:solidFill>
                <a:latin typeface="Verdana"/>
                <a:ea typeface="Verdana"/>
                <a:cs typeface="Verdana"/>
                <a:sym typeface="Verdana"/>
              </a:rPr>
              <a:t>, but it is not a part of an agent itself. An environment can be described </a:t>
            </a:r>
            <a:r>
              <a:rPr lang="en-US" sz="1800">
                <a:solidFill>
                  <a:srgbClr val="FF0000"/>
                </a:solidFill>
                <a:latin typeface="Verdana"/>
                <a:ea typeface="Verdana"/>
                <a:cs typeface="Verdana"/>
                <a:sym typeface="Verdana"/>
              </a:rPr>
              <a:t>as a situation in which an agent is present</a:t>
            </a:r>
            <a:r>
              <a:rPr lang="en-US" sz="1800">
                <a:solidFill>
                  <a:srgbClr val="000000"/>
                </a:solidFill>
                <a:latin typeface="Verdana"/>
                <a:ea typeface="Verdana"/>
                <a:cs typeface="Verdana"/>
                <a:sym typeface="Verdana"/>
              </a:rPr>
              <a:t>.</a:t>
            </a:r>
            <a:endParaRPr sz="1800">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800"/>
              <a:buChar char="•"/>
            </a:pPr>
            <a:r>
              <a:rPr lang="en-US" sz="1800">
                <a:solidFill>
                  <a:srgbClr val="000000"/>
                </a:solidFill>
                <a:latin typeface="Verdana"/>
                <a:ea typeface="Verdana"/>
                <a:cs typeface="Verdana"/>
                <a:sym typeface="Verdana"/>
              </a:rPr>
              <a:t>The environment is where </a:t>
            </a:r>
            <a:r>
              <a:rPr lang="en-US" sz="1800">
                <a:solidFill>
                  <a:srgbClr val="FF0000"/>
                </a:solidFill>
                <a:latin typeface="Verdana"/>
                <a:ea typeface="Verdana"/>
                <a:cs typeface="Verdana"/>
                <a:sym typeface="Verdana"/>
              </a:rPr>
              <a:t>agent lives, operate and provide</a:t>
            </a:r>
            <a:r>
              <a:rPr lang="en-US" sz="1800">
                <a:solidFill>
                  <a:srgbClr val="000000"/>
                </a:solidFill>
                <a:latin typeface="Verdana"/>
                <a:ea typeface="Verdana"/>
                <a:cs typeface="Verdana"/>
                <a:sym typeface="Verdana"/>
              </a:rPr>
              <a:t> the agent with something to sense and act upon it. An environment is mostly said to be non-feministic.</a:t>
            </a:r>
            <a:endParaRPr sz="1800">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sp>
        <p:nvSpPr>
          <p:cNvPr id="312" name="Google Shape;312;p3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a:p>
            <a:pPr indent="0" lvl="0" marL="0" rtl="0" algn="l">
              <a:lnSpc>
                <a:spcPct val="90000"/>
              </a:lnSpc>
              <a:spcBef>
                <a:spcPts val="0"/>
              </a:spcBef>
              <a:spcAft>
                <a:spcPts val="0"/>
              </a:spcAft>
              <a:buClr>
                <a:schemeClr val="dk1"/>
              </a:buClr>
              <a:buSzPts val="4400"/>
              <a:buFont typeface="Arial"/>
              <a:buNone/>
            </a:pPr>
            <a:r>
              <a:t/>
            </a:r>
            <a:endParaRPr/>
          </a:p>
        </p:txBody>
      </p:sp>
      <p:sp>
        <p:nvSpPr>
          <p:cNvPr id="318" name="Google Shape;318;p3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7000"/>
              </a:lnSpc>
              <a:spcBef>
                <a:spcPts val="0"/>
              </a:spcBef>
              <a:spcAft>
                <a:spcPts val="0"/>
              </a:spcAft>
              <a:buClr>
                <a:srgbClr val="000000"/>
              </a:buClr>
              <a:buSzPts val="1800"/>
              <a:buChar char="•"/>
            </a:pPr>
            <a:r>
              <a:rPr lang="en-US" sz="1800">
                <a:solidFill>
                  <a:srgbClr val="000000"/>
                </a:solidFill>
                <a:latin typeface="Verdana"/>
                <a:ea typeface="Verdana"/>
                <a:cs typeface="Verdana"/>
                <a:sym typeface="Verdana"/>
              </a:rPr>
              <a:t>As per Russell and Norvig, an environment can have various features from the point of view of an agent:</a:t>
            </a:r>
            <a:endParaRPr sz="1800">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800"/>
              <a:buFont typeface="Arial"/>
              <a:buAutoNum type="arabicPeriod"/>
            </a:pPr>
            <a:r>
              <a:rPr lang="en-US" sz="1800">
                <a:solidFill>
                  <a:srgbClr val="000000"/>
                </a:solidFill>
                <a:latin typeface="Verdana"/>
                <a:ea typeface="Verdana"/>
                <a:cs typeface="Verdana"/>
                <a:sym typeface="Verdana"/>
              </a:rPr>
              <a:t>Fully observable vs Partially Observable</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800"/>
              <a:buFont typeface="Arial"/>
              <a:buAutoNum type="arabicPeriod"/>
            </a:pPr>
            <a:r>
              <a:rPr lang="en-US" sz="1800">
                <a:solidFill>
                  <a:srgbClr val="000000"/>
                </a:solidFill>
                <a:latin typeface="Verdana"/>
                <a:ea typeface="Verdana"/>
                <a:cs typeface="Verdana"/>
                <a:sym typeface="Verdana"/>
              </a:rPr>
              <a:t>Static vs Dynamic</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800"/>
              <a:buFont typeface="Arial"/>
              <a:buAutoNum type="arabicPeriod"/>
            </a:pPr>
            <a:r>
              <a:rPr lang="en-US" sz="1800">
                <a:solidFill>
                  <a:srgbClr val="000000"/>
                </a:solidFill>
                <a:latin typeface="Verdana"/>
                <a:ea typeface="Verdana"/>
                <a:cs typeface="Verdana"/>
                <a:sym typeface="Verdana"/>
              </a:rPr>
              <a:t>Discrete vs Continuous</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800"/>
              <a:buFont typeface="Arial"/>
              <a:buAutoNum type="arabicPeriod"/>
            </a:pPr>
            <a:r>
              <a:rPr lang="en-US" sz="1800">
                <a:solidFill>
                  <a:srgbClr val="000000"/>
                </a:solidFill>
                <a:latin typeface="Verdana"/>
                <a:ea typeface="Verdana"/>
                <a:cs typeface="Verdana"/>
                <a:sym typeface="Verdana"/>
              </a:rPr>
              <a:t>Deterministic vs Stochastic</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800"/>
              <a:buFont typeface="Arial"/>
              <a:buAutoNum type="arabicPeriod"/>
            </a:pPr>
            <a:r>
              <a:rPr lang="en-US" sz="1800">
                <a:solidFill>
                  <a:srgbClr val="000000"/>
                </a:solidFill>
                <a:latin typeface="Verdana"/>
                <a:ea typeface="Verdana"/>
                <a:cs typeface="Verdana"/>
                <a:sym typeface="Verdana"/>
              </a:rPr>
              <a:t>Single-agent vs Multi-agent</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800"/>
              <a:buFont typeface="Arial"/>
              <a:buAutoNum type="arabicPeriod"/>
            </a:pPr>
            <a:r>
              <a:rPr lang="en-US" sz="1800">
                <a:solidFill>
                  <a:srgbClr val="000000"/>
                </a:solidFill>
                <a:latin typeface="Verdana"/>
                <a:ea typeface="Verdana"/>
                <a:cs typeface="Verdana"/>
                <a:sym typeface="Verdana"/>
              </a:rPr>
              <a:t>Episodic vs sequential</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800"/>
              <a:buFont typeface="Arial"/>
              <a:buAutoNum type="arabicPeriod"/>
            </a:pPr>
            <a:r>
              <a:rPr lang="en-US" sz="1800">
                <a:solidFill>
                  <a:srgbClr val="000000"/>
                </a:solidFill>
                <a:latin typeface="Verdana"/>
                <a:ea typeface="Verdana"/>
                <a:cs typeface="Verdana"/>
                <a:sym typeface="Verdana"/>
              </a:rPr>
              <a:t>Known vs Unknown</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800"/>
              <a:buFont typeface="Arial"/>
              <a:buAutoNum type="arabicPeriod"/>
            </a:pPr>
            <a:r>
              <a:rPr lang="en-US" sz="1800">
                <a:solidFill>
                  <a:srgbClr val="000000"/>
                </a:solidFill>
                <a:latin typeface="Verdana"/>
                <a:ea typeface="Verdana"/>
                <a:cs typeface="Verdana"/>
                <a:sym typeface="Verdana"/>
              </a:rPr>
              <a:t>Accessible vs Inaccessible</a:t>
            </a:r>
            <a:endParaRPr sz="1800">
              <a:solidFill>
                <a:srgbClr val="000000"/>
              </a:solidFill>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sp>
        <p:nvSpPr>
          <p:cNvPr id="319" name="Google Shape;319;p3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Font typeface="Calibri"/>
              <a:buNone/>
            </a:pPr>
            <a:br>
              <a:rPr lang="en-US" sz="1800">
                <a:latin typeface="Calibri"/>
                <a:ea typeface="Calibri"/>
                <a:cs typeface="Calibri"/>
                <a:sym typeface="Calibri"/>
              </a:rPr>
            </a:br>
            <a:endParaRPr/>
          </a:p>
        </p:txBody>
      </p:sp>
      <p:sp>
        <p:nvSpPr>
          <p:cNvPr id="325" name="Google Shape;325;p3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l">
              <a:lnSpc>
                <a:spcPct val="104166"/>
              </a:lnSpc>
              <a:spcBef>
                <a:spcPts val="0"/>
              </a:spcBef>
              <a:spcAft>
                <a:spcPts val="0"/>
              </a:spcAft>
              <a:buClr>
                <a:srgbClr val="610B4B"/>
              </a:buClr>
              <a:buSzPct val="88888"/>
              <a:buNone/>
            </a:pPr>
            <a:r>
              <a:rPr lang="en-US" sz="1800">
                <a:solidFill>
                  <a:srgbClr val="610B4B"/>
                </a:solidFill>
                <a:latin typeface="Helvetica Neue"/>
                <a:ea typeface="Helvetica Neue"/>
                <a:cs typeface="Helvetica Neue"/>
                <a:sym typeface="Helvetica Neue"/>
              </a:rPr>
              <a:t>Fully observable vs Partially Observable: </a:t>
            </a:r>
            <a:endParaRPr/>
          </a:p>
          <a:p>
            <a:pPr indent="-342900" lvl="0" marL="342900" marR="0" rtl="0" algn="l">
              <a:lnSpc>
                <a:spcPct val="104166"/>
              </a:lnSpc>
              <a:spcBef>
                <a:spcPts val="1100"/>
              </a:spcBef>
              <a:spcAft>
                <a:spcPts val="0"/>
              </a:spcAft>
              <a:buClr>
                <a:srgbClr val="000000"/>
              </a:buClr>
              <a:buSzPct val="88888"/>
              <a:buFont typeface="Courier New"/>
              <a:buChar char="o"/>
            </a:pPr>
            <a:r>
              <a:rPr lang="en-US" sz="1800">
                <a:solidFill>
                  <a:srgbClr val="000000"/>
                </a:solidFill>
                <a:latin typeface="Verdana"/>
                <a:ea typeface="Verdana"/>
                <a:cs typeface="Verdana"/>
                <a:sym typeface="Verdana"/>
              </a:rPr>
              <a:t>If an agent sensor can sense or access the complete state of an environment at each point of time then it is </a:t>
            </a:r>
            <a:r>
              <a:rPr b="1" lang="en-US" sz="1800">
                <a:solidFill>
                  <a:srgbClr val="000000"/>
                </a:solidFill>
                <a:latin typeface="Verdana"/>
                <a:ea typeface="Verdana"/>
                <a:cs typeface="Verdana"/>
                <a:sym typeface="Verdana"/>
              </a:rPr>
              <a:t>a fully observable</a:t>
            </a:r>
            <a:r>
              <a:rPr lang="en-US" sz="1800">
                <a:solidFill>
                  <a:srgbClr val="000000"/>
                </a:solidFill>
                <a:latin typeface="Verdana"/>
                <a:ea typeface="Verdana"/>
                <a:cs typeface="Verdana"/>
                <a:sym typeface="Verdana"/>
              </a:rPr>
              <a:t> environment, else it is </a:t>
            </a:r>
            <a:r>
              <a:rPr b="1" lang="en-US" sz="1800">
                <a:solidFill>
                  <a:srgbClr val="000000"/>
                </a:solidFill>
                <a:latin typeface="Verdana"/>
                <a:ea typeface="Verdana"/>
                <a:cs typeface="Verdana"/>
                <a:sym typeface="Verdana"/>
              </a:rPr>
              <a:t>partially observable</a:t>
            </a:r>
            <a:r>
              <a:rPr lang="en-US" sz="1800">
                <a:solidFill>
                  <a:srgbClr val="000000"/>
                </a:solidFill>
                <a:latin typeface="Verdana"/>
                <a:ea typeface="Verdana"/>
                <a:cs typeface="Verdana"/>
                <a:sym typeface="Verdana"/>
              </a:rPr>
              <a:t>.</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ct val="88888"/>
              <a:buFont typeface="Courier New"/>
              <a:buChar char="o"/>
            </a:pPr>
            <a:r>
              <a:rPr lang="en-US" sz="1800">
                <a:solidFill>
                  <a:srgbClr val="000000"/>
                </a:solidFill>
                <a:latin typeface="Verdana"/>
                <a:ea typeface="Verdana"/>
                <a:cs typeface="Verdana"/>
                <a:sym typeface="Verdana"/>
              </a:rPr>
              <a:t>A fully observable environment is easy as there is no need to maintain the internal state to keep track history of the world.</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ct val="88888"/>
              <a:buFont typeface="Courier New"/>
              <a:buChar char="o"/>
            </a:pPr>
            <a:r>
              <a:rPr lang="en-US" sz="1800">
                <a:solidFill>
                  <a:srgbClr val="000000"/>
                </a:solidFill>
                <a:latin typeface="Verdana"/>
                <a:ea typeface="Verdana"/>
                <a:cs typeface="Verdana"/>
                <a:sym typeface="Verdana"/>
              </a:rPr>
              <a:t>An agent with no sensors in all environments then such an environment is called as </a:t>
            </a:r>
            <a:r>
              <a:rPr b="1" lang="en-US" sz="1800">
                <a:solidFill>
                  <a:srgbClr val="000000"/>
                </a:solidFill>
                <a:latin typeface="Verdana"/>
                <a:ea typeface="Verdana"/>
                <a:cs typeface="Verdana"/>
                <a:sym typeface="Verdana"/>
              </a:rPr>
              <a:t>unobservable</a:t>
            </a:r>
            <a:r>
              <a:rPr lang="en-US" sz="1800">
                <a:solidFill>
                  <a:srgbClr val="000000"/>
                </a:solidFill>
                <a:latin typeface="Verdana"/>
                <a:ea typeface="Verdana"/>
                <a:cs typeface="Verdana"/>
                <a:sym typeface="Verdana"/>
              </a:rPr>
              <a:t>.</a:t>
            </a:r>
            <a:endParaRPr sz="1800">
              <a:solidFill>
                <a:srgbClr val="000000"/>
              </a:solidFill>
              <a:latin typeface="Calibri"/>
              <a:ea typeface="Calibri"/>
              <a:cs typeface="Calibri"/>
              <a:sym typeface="Calibri"/>
            </a:endParaRPr>
          </a:p>
          <a:p>
            <a:pPr indent="0" lvl="0" marL="0" marR="0" rtl="0" algn="l">
              <a:lnSpc>
                <a:spcPct val="107000"/>
              </a:lnSpc>
              <a:spcBef>
                <a:spcPts val="800"/>
              </a:spcBef>
              <a:spcAft>
                <a:spcPts val="0"/>
              </a:spcAft>
              <a:buClr>
                <a:srgbClr val="610B4B"/>
              </a:buClr>
              <a:buSzPct val="100000"/>
              <a:buChar char="•"/>
            </a:pPr>
            <a:r>
              <a:rPr lang="en-US" sz="1800">
                <a:solidFill>
                  <a:srgbClr val="610B4B"/>
                </a:solidFill>
                <a:latin typeface="Helvetica Neue"/>
                <a:ea typeface="Helvetica Neue"/>
                <a:cs typeface="Helvetica Neue"/>
                <a:sym typeface="Helvetica Neue"/>
              </a:rPr>
              <a:t>Deterministic vs Stochastic:</a:t>
            </a:r>
            <a:endParaRPr sz="1800">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ct val="88888"/>
              <a:buFont typeface="Courier New"/>
              <a:buChar char="o"/>
            </a:pPr>
            <a:r>
              <a:rPr lang="en-US" sz="1800">
                <a:solidFill>
                  <a:srgbClr val="000000"/>
                </a:solidFill>
                <a:latin typeface="Verdana"/>
                <a:ea typeface="Verdana"/>
                <a:cs typeface="Verdana"/>
                <a:sym typeface="Verdana"/>
              </a:rPr>
              <a:t>If an agent's current state and selected action can completely determine the next state of the environment, then such environment is called a deterministic environment.</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ct val="88888"/>
              <a:buFont typeface="Courier New"/>
              <a:buChar char="o"/>
            </a:pPr>
            <a:r>
              <a:rPr lang="en-US" sz="1800">
                <a:solidFill>
                  <a:srgbClr val="000000"/>
                </a:solidFill>
                <a:latin typeface="Verdana"/>
                <a:ea typeface="Verdana"/>
                <a:cs typeface="Verdana"/>
                <a:sym typeface="Verdana"/>
              </a:rPr>
              <a:t>A stochastic environment is random in nature and cannot be determined completely by an agent.</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ct val="88888"/>
              <a:buFont typeface="Courier New"/>
              <a:buChar char="o"/>
            </a:pPr>
            <a:r>
              <a:rPr lang="en-US" sz="1800">
                <a:solidFill>
                  <a:srgbClr val="000000"/>
                </a:solidFill>
                <a:latin typeface="Verdana"/>
                <a:ea typeface="Verdana"/>
                <a:cs typeface="Verdana"/>
                <a:sym typeface="Verdana"/>
              </a:rPr>
              <a:t>In a deterministic, fully observable environment, agent does not need to worry about uncertainty.</a:t>
            </a:r>
            <a:endParaRPr sz="1800">
              <a:solidFill>
                <a:srgbClr val="000000"/>
              </a:solidFill>
              <a:latin typeface="Calibri"/>
              <a:ea typeface="Calibri"/>
              <a:cs typeface="Calibri"/>
              <a:sym typeface="Calibri"/>
            </a:endParaRPr>
          </a:p>
          <a:p>
            <a:pPr indent="-117475" lvl="0" marL="228600" rtl="0" algn="l">
              <a:lnSpc>
                <a:spcPct val="90000"/>
              </a:lnSpc>
              <a:spcBef>
                <a:spcPts val="1800"/>
              </a:spcBef>
              <a:spcAft>
                <a:spcPts val="0"/>
              </a:spcAft>
              <a:buClr>
                <a:schemeClr val="dk1"/>
              </a:buClr>
              <a:buSzPct val="100000"/>
              <a:buNone/>
            </a:pPr>
            <a:r>
              <a:t/>
            </a:r>
            <a:endParaRPr/>
          </a:p>
        </p:txBody>
      </p:sp>
      <p:sp>
        <p:nvSpPr>
          <p:cNvPr id="326" name="Google Shape;326;p3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332" name="Google Shape;332;p4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7000"/>
              </a:lnSpc>
              <a:spcBef>
                <a:spcPts val="0"/>
              </a:spcBef>
              <a:spcAft>
                <a:spcPts val="0"/>
              </a:spcAft>
              <a:buClr>
                <a:srgbClr val="610B4B"/>
              </a:buClr>
              <a:buSzPts val="1800"/>
              <a:buChar char="•"/>
            </a:pPr>
            <a:r>
              <a:rPr lang="en-US" sz="1800">
                <a:solidFill>
                  <a:srgbClr val="610B4B"/>
                </a:solidFill>
                <a:latin typeface="Helvetica Neue"/>
                <a:ea typeface="Helvetica Neue"/>
                <a:cs typeface="Helvetica Neue"/>
                <a:sym typeface="Helvetica Neue"/>
              </a:rPr>
              <a:t>Episodic vs Sequential:</a:t>
            </a:r>
            <a:endParaRPr sz="1800">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000"/>
              <a:buFont typeface="Courier New"/>
              <a:buChar char="o"/>
            </a:pPr>
            <a:r>
              <a:rPr lang="en-US" sz="1800">
                <a:solidFill>
                  <a:srgbClr val="000000"/>
                </a:solidFill>
                <a:latin typeface="Verdana"/>
                <a:ea typeface="Verdana"/>
                <a:cs typeface="Verdana"/>
                <a:sym typeface="Verdana"/>
              </a:rPr>
              <a:t>In an episodic environment, there is a series of one-shot actions, and only the current percept is required for the action.</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000"/>
              <a:buFont typeface="Courier New"/>
              <a:buChar char="o"/>
            </a:pPr>
            <a:r>
              <a:rPr lang="en-US" sz="1800">
                <a:solidFill>
                  <a:srgbClr val="000000"/>
                </a:solidFill>
                <a:latin typeface="Verdana"/>
                <a:ea typeface="Verdana"/>
                <a:cs typeface="Verdana"/>
                <a:sym typeface="Verdana"/>
              </a:rPr>
              <a:t>However, in Sequential environment, an agent requires memory of past actions to determine the next best actions.</a:t>
            </a:r>
            <a:endParaRPr sz="1800">
              <a:solidFill>
                <a:srgbClr val="000000"/>
              </a:solidFill>
              <a:latin typeface="Calibri"/>
              <a:ea typeface="Calibri"/>
              <a:cs typeface="Calibri"/>
              <a:sym typeface="Calibri"/>
            </a:endParaRPr>
          </a:p>
          <a:p>
            <a:pPr indent="0" lvl="0" marL="0" marR="0" rtl="0" algn="l">
              <a:lnSpc>
                <a:spcPct val="107000"/>
              </a:lnSpc>
              <a:spcBef>
                <a:spcPts val="800"/>
              </a:spcBef>
              <a:spcAft>
                <a:spcPts val="0"/>
              </a:spcAft>
              <a:buClr>
                <a:srgbClr val="610B4B"/>
              </a:buClr>
              <a:buSzPts val="1800"/>
              <a:buChar char="•"/>
            </a:pPr>
            <a:r>
              <a:rPr lang="en-US" sz="1800">
                <a:solidFill>
                  <a:srgbClr val="610B4B"/>
                </a:solidFill>
                <a:latin typeface="Helvetica Neue"/>
                <a:ea typeface="Helvetica Neue"/>
                <a:cs typeface="Helvetica Neue"/>
                <a:sym typeface="Helvetica Neue"/>
              </a:rPr>
              <a:t>4. Single-agent vs Multi-agent</a:t>
            </a:r>
            <a:endParaRPr sz="1800">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000"/>
              <a:buFont typeface="Courier New"/>
              <a:buChar char="o"/>
            </a:pPr>
            <a:r>
              <a:rPr lang="en-US" sz="1800">
                <a:solidFill>
                  <a:srgbClr val="000000"/>
                </a:solidFill>
                <a:latin typeface="Verdana"/>
                <a:ea typeface="Verdana"/>
                <a:cs typeface="Verdana"/>
                <a:sym typeface="Verdana"/>
              </a:rPr>
              <a:t>If only one agent is involved in an environment, and operating by itself then such an environment is called single agent environment.</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000"/>
              <a:buFont typeface="Courier New"/>
              <a:buChar char="o"/>
            </a:pPr>
            <a:r>
              <a:rPr lang="en-US" sz="1800">
                <a:solidFill>
                  <a:srgbClr val="000000"/>
                </a:solidFill>
                <a:latin typeface="Verdana"/>
                <a:ea typeface="Verdana"/>
                <a:cs typeface="Verdana"/>
                <a:sym typeface="Verdana"/>
              </a:rPr>
              <a:t>However, if multiple agents are operating in an environment, then such an environment is called a multi-agent environment.</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000"/>
              <a:buFont typeface="Courier New"/>
              <a:buChar char="o"/>
            </a:pPr>
            <a:r>
              <a:rPr lang="en-US" sz="1800">
                <a:solidFill>
                  <a:srgbClr val="000000"/>
                </a:solidFill>
                <a:latin typeface="Verdana"/>
                <a:ea typeface="Verdana"/>
                <a:cs typeface="Verdana"/>
                <a:sym typeface="Verdana"/>
              </a:rPr>
              <a:t>The agent design problems in the multi-agent environment are different from single agent environment.</a:t>
            </a:r>
            <a:endParaRPr sz="1800">
              <a:solidFill>
                <a:srgbClr val="000000"/>
              </a:solidFill>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sp>
        <p:nvSpPr>
          <p:cNvPr id="333" name="Google Shape;333;p4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339" name="Google Shape;339;p4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7000"/>
              </a:lnSpc>
              <a:spcBef>
                <a:spcPts val="0"/>
              </a:spcBef>
              <a:spcAft>
                <a:spcPts val="0"/>
              </a:spcAft>
              <a:buClr>
                <a:srgbClr val="610B4B"/>
              </a:buClr>
              <a:buSzPts val="1800"/>
              <a:buChar char="•"/>
            </a:pPr>
            <a:r>
              <a:rPr lang="en-US" sz="1800">
                <a:solidFill>
                  <a:srgbClr val="610B4B"/>
                </a:solidFill>
                <a:latin typeface="Helvetica Neue"/>
                <a:ea typeface="Helvetica Neue"/>
                <a:cs typeface="Helvetica Neue"/>
                <a:sym typeface="Helvetica Neue"/>
              </a:rPr>
              <a:t>Static vs Dynamic:</a:t>
            </a:r>
            <a:endParaRPr sz="1800">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000"/>
              <a:buFont typeface="Courier New"/>
              <a:buChar char="o"/>
            </a:pPr>
            <a:r>
              <a:rPr lang="en-US" sz="1800">
                <a:solidFill>
                  <a:srgbClr val="000000"/>
                </a:solidFill>
                <a:latin typeface="Verdana"/>
                <a:ea typeface="Verdana"/>
                <a:cs typeface="Verdana"/>
                <a:sym typeface="Verdana"/>
              </a:rPr>
              <a:t>If the environment can change itself while an agent is deliberating then such environment is called a dynamic environment else it is called a static environment.</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000"/>
              <a:buFont typeface="Courier New"/>
              <a:buChar char="o"/>
            </a:pPr>
            <a:r>
              <a:rPr lang="en-US" sz="1800">
                <a:solidFill>
                  <a:srgbClr val="000000"/>
                </a:solidFill>
                <a:latin typeface="Verdana"/>
                <a:ea typeface="Verdana"/>
                <a:cs typeface="Verdana"/>
                <a:sym typeface="Verdana"/>
              </a:rPr>
              <a:t>Static environments are easy to deal because an agent does not need to continue looking at the world while deciding for an action.</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000"/>
              <a:buFont typeface="Courier New"/>
              <a:buChar char="o"/>
            </a:pPr>
            <a:r>
              <a:rPr lang="en-US" sz="1800">
                <a:solidFill>
                  <a:srgbClr val="000000"/>
                </a:solidFill>
                <a:latin typeface="Verdana"/>
                <a:ea typeface="Verdana"/>
                <a:cs typeface="Verdana"/>
                <a:sym typeface="Verdana"/>
              </a:rPr>
              <a:t>However for dynamic environment, agents need to keep looking at the world at each action.</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000"/>
              <a:buFont typeface="Courier New"/>
              <a:buChar char="o"/>
            </a:pPr>
            <a:r>
              <a:rPr lang="en-US" sz="1800">
                <a:solidFill>
                  <a:srgbClr val="000000"/>
                </a:solidFill>
                <a:latin typeface="Verdana"/>
                <a:ea typeface="Verdana"/>
                <a:cs typeface="Verdana"/>
                <a:sym typeface="Verdana"/>
              </a:rPr>
              <a:t>Taxi driving is an example of a dynamic environment whereas Crossword puzzles are an example of a static environment.</a:t>
            </a:r>
            <a:endParaRPr sz="1800">
              <a:solidFill>
                <a:srgbClr val="000000"/>
              </a:solidFill>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sp>
        <p:nvSpPr>
          <p:cNvPr id="340" name="Google Shape;340;p4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346" name="Google Shape;346;p4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7000"/>
              </a:lnSpc>
              <a:spcBef>
                <a:spcPts val="0"/>
              </a:spcBef>
              <a:spcAft>
                <a:spcPts val="0"/>
              </a:spcAft>
              <a:buClr>
                <a:srgbClr val="610B4B"/>
              </a:buClr>
              <a:buSzPts val="1800"/>
              <a:buChar char="•"/>
            </a:pPr>
            <a:r>
              <a:rPr lang="en-US" sz="1800">
                <a:solidFill>
                  <a:srgbClr val="610B4B"/>
                </a:solidFill>
                <a:latin typeface="Helvetica Neue"/>
                <a:ea typeface="Helvetica Neue"/>
                <a:cs typeface="Helvetica Neue"/>
                <a:sym typeface="Helvetica Neue"/>
              </a:rPr>
              <a:t>Discrete vs Continuous:</a:t>
            </a:r>
            <a:endParaRPr sz="1800">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000"/>
              <a:buFont typeface="Courier New"/>
              <a:buChar char="o"/>
            </a:pPr>
            <a:r>
              <a:rPr lang="en-US" sz="1800">
                <a:solidFill>
                  <a:srgbClr val="000000"/>
                </a:solidFill>
                <a:latin typeface="Verdana"/>
                <a:ea typeface="Verdana"/>
                <a:cs typeface="Verdana"/>
                <a:sym typeface="Verdana"/>
              </a:rPr>
              <a:t>If in an environment there are a finite number of percepts and actions that can be performed within it, then such an environment is called a discrete environment else it is called continuous environment.</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000"/>
              <a:buFont typeface="Courier New"/>
              <a:buChar char="o"/>
            </a:pPr>
            <a:r>
              <a:rPr lang="en-US" sz="1800">
                <a:solidFill>
                  <a:srgbClr val="000000"/>
                </a:solidFill>
                <a:latin typeface="Verdana"/>
                <a:ea typeface="Verdana"/>
                <a:cs typeface="Verdana"/>
                <a:sym typeface="Verdana"/>
              </a:rPr>
              <a:t>A chess gamecomes under discrete environment as there is a finite number of moves that can be performed.</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000"/>
              <a:buFont typeface="Courier New"/>
              <a:buChar char="o"/>
            </a:pPr>
            <a:r>
              <a:rPr lang="en-US" sz="1800">
                <a:solidFill>
                  <a:srgbClr val="000000"/>
                </a:solidFill>
                <a:latin typeface="Verdana"/>
                <a:ea typeface="Verdana"/>
                <a:cs typeface="Verdana"/>
                <a:sym typeface="Verdana"/>
              </a:rPr>
              <a:t>A self-driving car is an example of a continuous environment.</a:t>
            </a:r>
            <a:endParaRPr sz="1800">
              <a:solidFill>
                <a:srgbClr val="000000"/>
              </a:solidFill>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sp>
        <p:nvSpPr>
          <p:cNvPr id="347" name="Google Shape;347;p4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353" name="Google Shape;353;p4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7000"/>
              </a:lnSpc>
              <a:spcBef>
                <a:spcPts val="0"/>
              </a:spcBef>
              <a:spcAft>
                <a:spcPts val="0"/>
              </a:spcAft>
              <a:buClr>
                <a:srgbClr val="610B4B"/>
              </a:buClr>
              <a:buSzPts val="1800"/>
              <a:buChar char="•"/>
            </a:pPr>
            <a:r>
              <a:rPr lang="en-US" sz="1800">
                <a:solidFill>
                  <a:srgbClr val="610B4B"/>
                </a:solidFill>
                <a:latin typeface="Helvetica Neue"/>
                <a:ea typeface="Helvetica Neue"/>
                <a:cs typeface="Helvetica Neue"/>
                <a:sym typeface="Helvetica Neue"/>
              </a:rPr>
              <a:t>Known vs Unknown</a:t>
            </a:r>
            <a:endParaRPr sz="1800">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000"/>
              <a:buFont typeface="Courier New"/>
              <a:buChar char="o"/>
            </a:pPr>
            <a:r>
              <a:rPr lang="en-US" sz="1800">
                <a:solidFill>
                  <a:srgbClr val="000000"/>
                </a:solidFill>
                <a:latin typeface="Verdana"/>
                <a:ea typeface="Verdana"/>
                <a:cs typeface="Verdana"/>
                <a:sym typeface="Verdana"/>
              </a:rPr>
              <a:t>Known and unknown are not actually a feature of an environment, but it is an agent's state of knowledge to perform an action.</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000"/>
              <a:buFont typeface="Courier New"/>
              <a:buChar char="o"/>
            </a:pPr>
            <a:r>
              <a:rPr lang="en-US" sz="1800">
                <a:solidFill>
                  <a:srgbClr val="000000"/>
                </a:solidFill>
                <a:latin typeface="Verdana"/>
                <a:ea typeface="Verdana"/>
                <a:cs typeface="Verdana"/>
                <a:sym typeface="Verdana"/>
              </a:rPr>
              <a:t>In a known environment, the results for all actions are known to the agent. While in unknown environment, agent needs to learn how it works in order to perform an action.</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000"/>
              <a:buFont typeface="Courier New"/>
              <a:buChar char="o"/>
            </a:pPr>
            <a:r>
              <a:rPr lang="en-US" sz="1800">
                <a:solidFill>
                  <a:srgbClr val="000000"/>
                </a:solidFill>
                <a:latin typeface="Verdana"/>
                <a:ea typeface="Verdana"/>
                <a:cs typeface="Verdana"/>
                <a:sym typeface="Verdana"/>
              </a:rPr>
              <a:t>It is quite possible that a known environment to be partially observable and an Unknown environment to be fully observable.</a:t>
            </a:r>
            <a:endParaRPr sz="1800">
              <a:solidFill>
                <a:srgbClr val="000000"/>
              </a:solidFill>
              <a:latin typeface="Calibri"/>
              <a:ea typeface="Calibri"/>
              <a:cs typeface="Calibri"/>
              <a:sym typeface="Calibri"/>
            </a:endParaRPr>
          </a:p>
          <a:p>
            <a:pPr indent="-50800" lvl="0" marL="228600" rtl="0" algn="l">
              <a:lnSpc>
                <a:spcPct val="90000"/>
              </a:lnSpc>
              <a:spcBef>
                <a:spcPts val="1800"/>
              </a:spcBef>
              <a:spcAft>
                <a:spcPts val="0"/>
              </a:spcAft>
              <a:buClr>
                <a:schemeClr val="dk1"/>
              </a:buClr>
              <a:buSzPts val="2800"/>
              <a:buNone/>
            </a:pPr>
            <a:r>
              <a:t/>
            </a:r>
            <a:endParaRPr/>
          </a:p>
        </p:txBody>
      </p:sp>
      <p:sp>
        <p:nvSpPr>
          <p:cNvPr id="354" name="Google Shape;354;p4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360" name="Google Shape;360;p4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7000"/>
              </a:lnSpc>
              <a:spcBef>
                <a:spcPts val="0"/>
              </a:spcBef>
              <a:spcAft>
                <a:spcPts val="0"/>
              </a:spcAft>
              <a:buClr>
                <a:srgbClr val="610B4B"/>
              </a:buClr>
              <a:buSzPts val="1800"/>
              <a:buChar char="•"/>
            </a:pPr>
            <a:r>
              <a:rPr lang="en-US" sz="1800">
                <a:solidFill>
                  <a:srgbClr val="610B4B"/>
                </a:solidFill>
                <a:latin typeface="Helvetica Neue"/>
                <a:ea typeface="Helvetica Neue"/>
                <a:cs typeface="Helvetica Neue"/>
                <a:sym typeface="Helvetica Neue"/>
              </a:rPr>
              <a:t>Accessible vs Inaccessible</a:t>
            </a:r>
            <a:endParaRPr sz="1800">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000"/>
              <a:buFont typeface="Courier New"/>
              <a:buChar char="o"/>
            </a:pPr>
            <a:r>
              <a:rPr lang="en-US" sz="1800">
                <a:solidFill>
                  <a:srgbClr val="000000"/>
                </a:solidFill>
                <a:latin typeface="Verdana"/>
                <a:ea typeface="Verdana"/>
                <a:cs typeface="Verdana"/>
                <a:sym typeface="Verdana"/>
              </a:rPr>
              <a:t>If an agent can obtain complete and accurate information about the state's environment, then such an environment is called an Accessible environment else it is called inaccessible.</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000"/>
              <a:buFont typeface="Courier New"/>
              <a:buChar char="o"/>
            </a:pPr>
            <a:r>
              <a:rPr lang="en-US" sz="1800">
                <a:solidFill>
                  <a:srgbClr val="000000"/>
                </a:solidFill>
                <a:latin typeface="Verdana"/>
                <a:ea typeface="Verdana"/>
                <a:cs typeface="Verdana"/>
                <a:sym typeface="Verdana"/>
              </a:rPr>
              <a:t>An empty room whose state can be defined by its temperature is an example of an accessible environment.</a:t>
            </a:r>
            <a:endParaRPr sz="1800">
              <a:solidFill>
                <a:srgbClr val="000000"/>
              </a:solidFill>
              <a:latin typeface="Calibri"/>
              <a:ea typeface="Calibri"/>
              <a:cs typeface="Calibri"/>
              <a:sym typeface="Calibri"/>
            </a:endParaRPr>
          </a:p>
          <a:p>
            <a:pPr indent="-342900" lvl="0" marL="342900" marR="0" rtl="0" algn="l">
              <a:lnSpc>
                <a:spcPct val="104166"/>
              </a:lnSpc>
              <a:spcBef>
                <a:spcPts val="1100"/>
              </a:spcBef>
              <a:spcAft>
                <a:spcPts val="0"/>
              </a:spcAft>
              <a:buClr>
                <a:srgbClr val="000000"/>
              </a:buClr>
              <a:buSzPts val="1000"/>
              <a:buFont typeface="Courier New"/>
              <a:buChar char="o"/>
            </a:pPr>
            <a:r>
              <a:rPr lang="en-US" sz="1800">
                <a:solidFill>
                  <a:srgbClr val="000000"/>
                </a:solidFill>
                <a:latin typeface="Verdana"/>
                <a:ea typeface="Verdana"/>
                <a:cs typeface="Verdana"/>
                <a:sym typeface="Verdana"/>
              </a:rPr>
              <a:t>Information about an event on earth is an example of Inaccessible environment.</a:t>
            </a:r>
            <a:endParaRPr sz="1800">
              <a:solidFill>
                <a:srgbClr val="000000"/>
              </a:solidFill>
              <a:latin typeface="Calibri"/>
              <a:ea typeface="Calibri"/>
              <a:cs typeface="Calibri"/>
              <a:sym typeface="Calibri"/>
            </a:endParaRPr>
          </a:p>
          <a:p>
            <a:pPr indent="0" lvl="0" marL="0" marR="0" rtl="0" algn="l">
              <a:lnSpc>
                <a:spcPct val="107000"/>
              </a:lnSpc>
              <a:spcBef>
                <a:spcPts val="800"/>
              </a:spcBef>
              <a:spcAft>
                <a:spcPts val="0"/>
              </a:spcAft>
              <a:buClr>
                <a:schemeClr val="dk1"/>
              </a:buClr>
              <a:buSzPts val="1800"/>
              <a:buChar char="•"/>
            </a:pPr>
            <a:r>
              <a:rPr lang="en-US" sz="1800">
                <a:latin typeface="Calibri"/>
                <a:ea typeface="Calibri"/>
                <a:cs typeface="Calibri"/>
                <a:sym typeface="Calibri"/>
              </a:rPr>
              <a:t> </a:t>
            </a:r>
            <a:endParaRPr/>
          </a:p>
          <a:p>
            <a:pPr indent="-50800" lvl="0" marL="228600" rtl="0" algn="l">
              <a:lnSpc>
                <a:spcPct val="90000"/>
              </a:lnSpc>
              <a:spcBef>
                <a:spcPts val="1800"/>
              </a:spcBef>
              <a:spcAft>
                <a:spcPts val="0"/>
              </a:spcAft>
              <a:buClr>
                <a:schemeClr val="dk1"/>
              </a:buClr>
              <a:buSzPts val="2800"/>
              <a:buNone/>
            </a:pPr>
            <a:r>
              <a:t/>
            </a:r>
            <a:endParaRPr/>
          </a:p>
        </p:txBody>
      </p:sp>
      <p:sp>
        <p:nvSpPr>
          <p:cNvPr id="361" name="Google Shape;361;p4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Arial"/>
              <a:buNone/>
            </a:pPr>
            <a:r>
              <a:rPr lang="en-US">
                <a:solidFill>
                  <a:srgbClr val="FF0000"/>
                </a:solidFill>
              </a:rPr>
              <a:t>Environment Examples</a:t>
            </a:r>
            <a:endParaRPr/>
          </a:p>
        </p:txBody>
      </p:sp>
      <p:pic>
        <p:nvPicPr>
          <p:cNvPr id="368" name="Google Shape;368;p45"/>
          <p:cNvPicPr preferRelativeResize="0"/>
          <p:nvPr/>
        </p:nvPicPr>
        <p:blipFill rotWithShape="1">
          <a:blip r:embed="rId3">
            <a:alphaModFix/>
          </a:blip>
          <a:srcRect b="0" l="0" r="0" t="0"/>
          <a:stretch/>
        </p:blipFill>
        <p:spPr>
          <a:xfrm>
            <a:off x="0" y="1524000"/>
            <a:ext cx="2438400" cy="1828800"/>
          </a:xfrm>
          <a:prstGeom prst="rect">
            <a:avLst/>
          </a:prstGeom>
          <a:noFill/>
          <a:ln>
            <a:noFill/>
          </a:ln>
        </p:spPr>
      </p:pic>
      <p:graphicFrame>
        <p:nvGraphicFramePr>
          <p:cNvPr id="369" name="Google Shape;369;p45"/>
          <p:cNvGraphicFramePr/>
          <p:nvPr/>
        </p:nvGraphicFramePr>
        <p:xfrm>
          <a:off x="2667001" y="1524000"/>
          <a:ext cx="3000000" cy="3000000"/>
        </p:xfrm>
        <a:graphic>
          <a:graphicData uri="http://schemas.openxmlformats.org/drawingml/2006/table">
            <a:tbl>
              <a:tblPr bandRow="1" firstRow="1">
                <a:noFill/>
                <a:tableStyleId>{7F23F3A5-EAAB-4963-8EDE-719608F37E22}</a:tableStyleId>
              </a:tblPr>
              <a:tblGrid>
                <a:gridCol w="1828800"/>
                <a:gridCol w="685800"/>
                <a:gridCol w="838200"/>
                <a:gridCol w="967650"/>
                <a:gridCol w="594900"/>
                <a:gridCol w="818000"/>
                <a:gridCol w="743650"/>
              </a:tblGrid>
              <a:tr h="370850">
                <a:tc>
                  <a:txBody>
                    <a:bodyPr/>
                    <a:lstStyle/>
                    <a:p>
                      <a:pPr indent="0" lvl="0" marL="0" marR="0" rtl="0" algn="l">
                        <a:spcBef>
                          <a:spcPts val="0"/>
                        </a:spcBef>
                        <a:spcAft>
                          <a:spcPts val="0"/>
                        </a:spcAft>
                        <a:buNone/>
                      </a:pPr>
                      <a:r>
                        <a:rPr lang="en-US" sz="1400" u="none" cap="none" strike="noStrike"/>
                        <a:t>Environment</a:t>
                      </a:r>
                      <a:endParaRPr/>
                    </a:p>
                  </a:txBody>
                  <a:tcPr marT="45725" marB="45725" marR="91450" marL="91450"/>
                </a:tc>
                <a:tc>
                  <a:txBody>
                    <a:bodyPr/>
                    <a:lstStyle/>
                    <a:p>
                      <a:pPr indent="0" lvl="0" marL="0" marR="0" rtl="0" algn="l">
                        <a:spcBef>
                          <a:spcPts val="0"/>
                        </a:spcBef>
                        <a:spcAft>
                          <a:spcPts val="0"/>
                        </a:spcAft>
                        <a:buNone/>
                      </a:pPr>
                      <a:r>
                        <a:rPr lang="en-US" sz="1400"/>
                        <a:t>Observable</a:t>
                      </a:r>
                      <a:endParaRPr/>
                    </a:p>
                  </a:txBody>
                  <a:tcPr marT="45725" marB="45725" marR="91450" marL="91450"/>
                </a:tc>
                <a:tc>
                  <a:txBody>
                    <a:bodyPr/>
                    <a:lstStyle/>
                    <a:p>
                      <a:pPr indent="0" lvl="0" marL="0" marR="0" rtl="0" algn="l">
                        <a:spcBef>
                          <a:spcPts val="0"/>
                        </a:spcBef>
                        <a:spcAft>
                          <a:spcPts val="0"/>
                        </a:spcAft>
                        <a:buNone/>
                      </a:pPr>
                      <a:r>
                        <a:rPr lang="en-US" sz="1400"/>
                        <a:t>Deterministic</a:t>
                      </a:r>
                      <a:endParaRPr/>
                    </a:p>
                  </a:txBody>
                  <a:tcPr marT="45725" marB="45725" marR="91450" marL="91450"/>
                </a:tc>
                <a:tc>
                  <a:txBody>
                    <a:bodyPr/>
                    <a:lstStyle/>
                    <a:p>
                      <a:pPr indent="0" lvl="0" marL="0" marR="0" rtl="0" algn="l">
                        <a:spcBef>
                          <a:spcPts val="0"/>
                        </a:spcBef>
                        <a:spcAft>
                          <a:spcPts val="0"/>
                        </a:spcAft>
                        <a:buNone/>
                      </a:pPr>
                      <a:r>
                        <a:rPr lang="en-US" sz="1400"/>
                        <a:t>Episodic</a:t>
                      </a:r>
                      <a:endParaRPr/>
                    </a:p>
                  </a:txBody>
                  <a:tcPr marT="45725" marB="45725" marR="91450" marL="91450"/>
                </a:tc>
                <a:tc>
                  <a:txBody>
                    <a:bodyPr/>
                    <a:lstStyle/>
                    <a:p>
                      <a:pPr indent="0" lvl="0" marL="0" marR="0" rtl="0" algn="l">
                        <a:spcBef>
                          <a:spcPts val="0"/>
                        </a:spcBef>
                        <a:spcAft>
                          <a:spcPts val="0"/>
                        </a:spcAft>
                        <a:buNone/>
                      </a:pPr>
                      <a:r>
                        <a:rPr lang="en-US" sz="1400"/>
                        <a:t>Static</a:t>
                      </a:r>
                      <a:endParaRPr/>
                    </a:p>
                  </a:txBody>
                  <a:tcPr marT="45725" marB="45725" marR="91450" marL="91450"/>
                </a:tc>
                <a:tc>
                  <a:txBody>
                    <a:bodyPr/>
                    <a:lstStyle/>
                    <a:p>
                      <a:pPr indent="0" lvl="0" marL="0" marR="0" rtl="0" algn="l">
                        <a:spcBef>
                          <a:spcPts val="0"/>
                        </a:spcBef>
                        <a:spcAft>
                          <a:spcPts val="0"/>
                        </a:spcAft>
                        <a:buNone/>
                      </a:pPr>
                      <a:r>
                        <a:rPr lang="en-US" sz="1400"/>
                        <a:t>Discrete</a:t>
                      </a:r>
                      <a:endParaRPr/>
                    </a:p>
                  </a:txBody>
                  <a:tcPr marT="45725" marB="45725" marR="91450" marL="91450"/>
                </a:tc>
                <a:tc>
                  <a:txBody>
                    <a:bodyPr/>
                    <a:lstStyle/>
                    <a:p>
                      <a:pPr indent="0" lvl="0" marL="0" marR="0" rtl="0" algn="l">
                        <a:spcBef>
                          <a:spcPts val="0"/>
                        </a:spcBef>
                        <a:spcAft>
                          <a:spcPts val="0"/>
                        </a:spcAft>
                        <a:buNone/>
                      </a:pPr>
                      <a:r>
                        <a:rPr lang="en-US" sz="1400"/>
                        <a:t>Agents</a:t>
                      </a:r>
                      <a:endParaRPr/>
                    </a:p>
                  </a:txBody>
                  <a:tcPr marT="45725" marB="45725" marR="91450" marL="91450"/>
                </a:tc>
              </a:tr>
              <a:tr h="370850">
                <a:tc>
                  <a:txBody>
                    <a:bodyPr/>
                    <a:lstStyle/>
                    <a:p>
                      <a:pPr indent="0" lvl="0" marL="0" marR="0" rtl="0" algn="l">
                        <a:spcBef>
                          <a:spcPts val="0"/>
                        </a:spcBef>
                        <a:spcAft>
                          <a:spcPts val="0"/>
                        </a:spcAft>
                        <a:buNone/>
                      </a:pPr>
                      <a:r>
                        <a:rPr lang="en-US" sz="1100"/>
                        <a:t>Chess with a clock</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370850">
                <a:tc>
                  <a:txBody>
                    <a:bodyPr/>
                    <a:lstStyle/>
                    <a:p>
                      <a:pPr indent="0" lvl="0" marL="0" marR="0" rtl="0" algn="l">
                        <a:spcBef>
                          <a:spcPts val="0"/>
                        </a:spcBef>
                        <a:spcAft>
                          <a:spcPts val="0"/>
                        </a:spcAft>
                        <a:buNone/>
                      </a:pPr>
                      <a:r>
                        <a:rPr lang="en-US" sz="1100"/>
                        <a:t>Chess without a clock</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bl>
          </a:graphicData>
        </a:graphic>
      </p:graphicFrame>
      <p:sp>
        <p:nvSpPr>
          <p:cNvPr id="370" name="Google Shape;370;p45"/>
          <p:cNvSpPr txBox="1"/>
          <p:nvPr/>
        </p:nvSpPr>
        <p:spPr>
          <a:xfrm>
            <a:off x="0" y="5103674"/>
            <a:ext cx="3963457"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Fully observable vs. partially observable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Deterministic vs. stochastic / strategic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Episodic vs. sequential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Static vs. dynamic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Discrete vs. continuous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Single agent vs. multiagent</a:t>
            </a:r>
            <a:endParaRPr sz="1800">
              <a:solidFill>
                <a:schemeClr val="dk1"/>
              </a:solidFill>
              <a:latin typeface="Arial"/>
              <a:ea typeface="Arial"/>
              <a:cs typeface="Arial"/>
              <a:sym typeface="Arial"/>
            </a:endParaRPr>
          </a:p>
        </p:txBody>
      </p:sp>
      <p:sp>
        <p:nvSpPr>
          <p:cNvPr id="371" name="Google Shape;371;p45"/>
          <p:cNvSpPr txBox="1"/>
          <p:nvPr/>
        </p:nvSpPr>
        <p:spPr>
          <a:xfrm>
            <a:off x="3707935" y="3860801"/>
            <a:ext cx="4613944"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Fully observable </a:t>
            </a:r>
            <a:r>
              <a:rPr lang="en-US" sz="1800">
                <a:solidFill>
                  <a:schemeClr val="dk1"/>
                </a:solidFill>
                <a:latin typeface="Arial"/>
                <a:ea typeface="Arial"/>
                <a:cs typeface="Arial"/>
                <a:sym typeface="Arial"/>
              </a:rPr>
              <a:t>vs. partially observable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Deterministic vs. stochastic / strategic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Episodic vs. sequential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Static vs. dynamic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Discrete vs. continuous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Single agent vs. multiagent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Grading</a:t>
            </a:r>
            <a:endParaRPr/>
          </a:p>
        </p:txBody>
      </p:sp>
      <p:sp>
        <p:nvSpPr>
          <p:cNvPr id="114" name="Google Shape;114;p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Final 50%</a:t>
            </a:r>
            <a:endParaRPr/>
          </a:p>
          <a:p>
            <a:pPr indent="-228600" lvl="1" marL="685800" rtl="0" algn="l">
              <a:lnSpc>
                <a:spcPct val="90000"/>
              </a:lnSpc>
              <a:spcBef>
                <a:spcPts val="500"/>
              </a:spcBef>
              <a:spcAft>
                <a:spcPts val="0"/>
              </a:spcAft>
              <a:buClr>
                <a:schemeClr val="dk1"/>
              </a:buClr>
              <a:buSzPct val="100000"/>
              <a:buChar char="•"/>
            </a:pPr>
            <a:r>
              <a:rPr lang="en-US"/>
              <a:t>Lessons from the Mid will not be asked in the final.</a:t>
            </a:r>
            <a:endParaRPr/>
          </a:p>
          <a:p>
            <a:pPr indent="-228600" lvl="0" marL="228600" rtl="0" algn="l">
              <a:lnSpc>
                <a:spcPct val="90000"/>
              </a:lnSpc>
              <a:spcBef>
                <a:spcPts val="1000"/>
              </a:spcBef>
              <a:spcAft>
                <a:spcPts val="0"/>
              </a:spcAft>
              <a:buClr>
                <a:schemeClr val="dk1"/>
              </a:buClr>
              <a:buSzPct val="100000"/>
              <a:buChar char="•"/>
            </a:pPr>
            <a:r>
              <a:rPr lang="en-US"/>
              <a:t>Class Test 20%</a:t>
            </a:r>
            <a:endParaRPr/>
          </a:p>
          <a:p>
            <a:pPr indent="-228600" lvl="1" marL="685800" rtl="0" algn="l">
              <a:lnSpc>
                <a:spcPct val="90000"/>
              </a:lnSpc>
              <a:spcBef>
                <a:spcPts val="500"/>
              </a:spcBef>
              <a:spcAft>
                <a:spcPts val="0"/>
              </a:spcAft>
              <a:buClr>
                <a:schemeClr val="dk1"/>
              </a:buClr>
              <a:buSzPct val="100000"/>
              <a:buChar char="•"/>
            </a:pPr>
            <a:r>
              <a:rPr lang="en-US"/>
              <a:t>Best 3 will be counted out of 4/5</a:t>
            </a:r>
            <a:endParaRPr/>
          </a:p>
          <a:p>
            <a:pPr indent="-228600" lvl="0" marL="228600" rtl="0" algn="l">
              <a:lnSpc>
                <a:spcPct val="90000"/>
              </a:lnSpc>
              <a:spcBef>
                <a:spcPts val="1000"/>
              </a:spcBef>
              <a:spcAft>
                <a:spcPts val="0"/>
              </a:spcAft>
              <a:buClr>
                <a:schemeClr val="dk1"/>
              </a:buClr>
              <a:buSzPct val="100000"/>
              <a:buChar char="•"/>
            </a:pPr>
            <a:r>
              <a:rPr lang="en-US"/>
              <a:t>Assignment 10%</a:t>
            </a:r>
            <a:endParaRPr/>
          </a:p>
          <a:p>
            <a:pPr indent="-228600" lvl="1" marL="685800" rtl="0" algn="l">
              <a:lnSpc>
                <a:spcPct val="90000"/>
              </a:lnSpc>
              <a:spcBef>
                <a:spcPts val="500"/>
              </a:spcBef>
              <a:spcAft>
                <a:spcPts val="0"/>
              </a:spcAft>
              <a:buClr>
                <a:schemeClr val="dk1"/>
              </a:buClr>
              <a:buSzPct val="100000"/>
              <a:buChar char="•"/>
            </a:pPr>
            <a:r>
              <a:rPr lang="en-US"/>
              <a:t>3 assignment will be given, you will receive zero after the deadline </a:t>
            </a:r>
            <a:endParaRPr/>
          </a:p>
          <a:p>
            <a:pPr indent="-228600" lvl="0" marL="228600" rtl="0" algn="l">
              <a:lnSpc>
                <a:spcPct val="90000"/>
              </a:lnSpc>
              <a:spcBef>
                <a:spcPts val="1000"/>
              </a:spcBef>
              <a:spcAft>
                <a:spcPts val="0"/>
              </a:spcAft>
              <a:buClr>
                <a:schemeClr val="dk1"/>
              </a:buClr>
              <a:buSzPct val="100000"/>
              <a:buChar char="•"/>
            </a:pPr>
            <a:r>
              <a:rPr lang="en-US"/>
              <a:t>Mid 20%</a:t>
            </a:r>
            <a:endParaRPr/>
          </a:p>
          <a:p>
            <a:pPr indent="-228600" lvl="1" marL="685800" rtl="0" algn="l">
              <a:lnSpc>
                <a:spcPct val="90000"/>
              </a:lnSpc>
              <a:spcBef>
                <a:spcPts val="500"/>
              </a:spcBef>
              <a:spcAft>
                <a:spcPts val="0"/>
              </a:spcAft>
              <a:buClr>
                <a:schemeClr val="dk1"/>
              </a:buClr>
              <a:buSzPct val="100000"/>
              <a:buChar char="•"/>
            </a:pPr>
            <a:r>
              <a:rPr lang="en-US"/>
              <a:t>No missed make up will be arranged</a:t>
            </a:r>
            <a:endParaRPr/>
          </a:p>
          <a:p>
            <a:pPr indent="-228600" lvl="0" marL="228600" rtl="0" algn="l">
              <a:lnSpc>
                <a:spcPct val="90000"/>
              </a:lnSpc>
              <a:spcBef>
                <a:spcPts val="1000"/>
              </a:spcBef>
              <a:spcAft>
                <a:spcPts val="0"/>
              </a:spcAft>
              <a:buClr>
                <a:schemeClr val="dk1"/>
              </a:buClr>
              <a:buSzPct val="100000"/>
              <a:buChar char="•"/>
            </a:pPr>
            <a:r>
              <a:rPr lang="en-US"/>
              <a:t>Attendance 10%</a:t>
            </a:r>
            <a:endParaRPr/>
          </a:p>
          <a:p>
            <a:pPr indent="-228600" lvl="1" marL="685800" rtl="0" algn="l">
              <a:lnSpc>
                <a:spcPct val="90000"/>
              </a:lnSpc>
              <a:spcBef>
                <a:spcPts val="500"/>
              </a:spcBef>
              <a:spcAft>
                <a:spcPts val="0"/>
              </a:spcAft>
              <a:buClr>
                <a:schemeClr val="dk1"/>
              </a:buClr>
              <a:buSzPct val="100000"/>
              <a:buChar char="•"/>
            </a:pPr>
            <a:r>
              <a:rPr lang="en-US"/>
              <a:t>BUP policy will be followed strictly</a:t>
            </a:r>
            <a:endParaRPr/>
          </a:p>
        </p:txBody>
      </p:sp>
      <p:sp>
        <p:nvSpPr>
          <p:cNvPr id="115" name="Google Shape;115;p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Arial"/>
              <a:buNone/>
            </a:pPr>
            <a:r>
              <a:rPr lang="en-US">
                <a:solidFill>
                  <a:srgbClr val="FF0000"/>
                </a:solidFill>
              </a:rPr>
              <a:t>Environment Examples</a:t>
            </a:r>
            <a:endParaRPr/>
          </a:p>
        </p:txBody>
      </p:sp>
      <p:pic>
        <p:nvPicPr>
          <p:cNvPr id="378" name="Google Shape;378;p46"/>
          <p:cNvPicPr preferRelativeResize="0"/>
          <p:nvPr/>
        </p:nvPicPr>
        <p:blipFill rotWithShape="1">
          <a:blip r:embed="rId3">
            <a:alphaModFix/>
          </a:blip>
          <a:srcRect b="0" l="0" r="0" t="0"/>
          <a:stretch/>
        </p:blipFill>
        <p:spPr>
          <a:xfrm>
            <a:off x="0" y="1524000"/>
            <a:ext cx="2438400" cy="1828800"/>
          </a:xfrm>
          <a:prstGeom prst="rect">
            <a:avLst/>
          </a:prstGeom>
          <a:noFill/>
          <a:ln>
            <a:noFill/>
          </a:ln>
        </p:spPr>
      </p:pic>
      <p:graphicFrame>
        <p:nvGraphicFramePr>
          <p:cNvPr id="379" name="Google Shape;379;p46"/>
          <p:cNvGraphicFramePr/>
          <p:nvPr/>
        </p:nvGraphicFramePr>
        <p:xfrm>
          <a:off x="2667001" y="1524000"/>
          <a:ext cx="3000000" cy="3000000"/>
        </p:xfrm>
        <a:graphic>
          <a:graphicData uri="http://schemas.openxmlformats.org/drawingml/2006/table">
            <a:tbl>
              <a:tblPr bandRow="1" firstRow="1">
                <a:noFill/>
                <a:tableStyleId>{7F23F3A5-EAAB-4963-8EDE-719608F37E22}</a:tableStyleId>
              </a:tblPr>
              <a:tblGrid>
                <a:gridCol w="1828800"/>
                <a:gridCol w="685800"/>
                <a:gridCol w="838200"/>
                <a:gridCol w="967650"/>
                <a:gridCol w="594900"/>
                <a:gridCol w="818000"/>
                <a:gridCol w="743650"/>
              </a:tblGrid>
              <a:tr h="370850">
                <a:tc>
                  <a:txBody>
                    <a:bodyPr/>
                    <a:lstStyle/>
                    <a:p>
                      <a:pPr indent="0" lvl="0" marL="0" marR="0" rtl="0" algn="l">
                        <a:spcBef>
                          <a:spcPts val="0"/>
                        </a:spcBef>
                        <a:spcAft>
                          <a:spcPts val="0"/>
                        </a:spcAft>
                        <a:buNone/>
                      </a:pPr>
                      <a:r>
                        <a:rPr lang="en-US" sz="1400"/>
                        <a:t>Environment</a:t>
                      </a:r>
                      <a:endParaRPr/>
                    </a:p>
                  </a:txBody>
                  <a:tcPr marT="45725" marB="45725" marR="91450" marL="91450"/>
                </a:tc>
                <a:tc>
                  <a:txBody>
                    <a:bodyPr/>
                    <a:lstStyle/>
                    <a:p>
                      <a:pPr indent="0" lvl="0" marL="0" marR="0" rtl="0" algn="l">
                        <a:spcBef>
                          <a:spcPts val="0"/>
                        </a:spcBef>
                        <a:spcAft>
                          <a:spcPts val="0"/>
                        </a:spcAft>
                        <a:buNone/>
                      </a:pPr>
                      <a:r>
                        <a:rPr lang="en-US" sz="1400"/>
                        <a:t>Observable</a:t>
                      </a:r>
                      <a:endParaRPr/>
                    </a:p>
                  </a:txBody>
                  <a:tcPr marT="45725" marB="45725" marR="91450" marL="91450"/>
                </a:tc>
                <a:tc>
                  <a:txBody>
                    <a:bodyPr/>
                    <a:lstStyle/>
                    <a:p>
                      <a:pPr indent="0" lvl="0" marL="0" marR="0" rtl="0" algn="l">
                        <a:spcBef>
                          <a:spcPts val="0"/>
                        </a:spcBef>
                        <a:spcAft>
                          <a:spcPts val="0"/>
                        </a:spcAft>
                        <a:buNone/>
                      </a:pPr>
                      <a:r>
                        <a:rPr lang="en-US" sz="1400"/>
                        <a:t>Deterministic</a:t>
                      </a:r>
                      <a:endParaRPr/>
                    </a:p>
                  </a:txBody>
                  <a:tcPr marT="45725" marB="45725" marR="91450" marL="91450"/>
                </a:tc>
                <a:tc>
                  <a:txBody>
                    <a:bodyPr/>
                    <a:lstStyle/>
                    <a:p>
                      <a:pPr indent="0" lvl="0" marL="0" marR="0" rtl="0" algn="l">
                        <a:spcBef>
                          <a:spcPts val="0"/>
                        </a:spcBef>
                        <a:spcAft>
                          <a:spcPts val="0"/>
                        </a:spcAft>
                        <a:buNone/>
                      </a:pPr>
                      <a:r>
                        <a:rPr lang="en-US" sz="1400"/>
                        <a:t>Episodic</a:t>
                      </a:r>
                      <a:endParaRPr/>
                    </a:p>
                  </a:txBody>
                  <a:tcPr marT="45725" marB="45725" marR="91450" marL="91450"/>
                </a:tc>
                <a:tc>
                  <a:txBody>
                    <a:bodyPr/>
                    <a:lstStyle/>
                    <a:p>
                      <a:pPr indent="0" lvl="0" marL="0" marR="0" rtl="0" algn="l">
                        <a:spcBef>
                          <a:spcPts val="0"/>
                        </a:spcBef>
                        <a:spcAft>
                          <a:spcPts val="0"/>
                        </a:spcAft>
                        <a:buNone/>
                      </a:pPr>
                      <a:r>
                        <a:rPr lang="en-US" sz="1400"/>
                        <a:t>Static</a:t>
                      </a:r>
                      <a:endParaRPr/>
                    </a:p>
                  </a:txBody>
                  <a:tcPr marT="45725" marB="45725" marR="91450" marL="91450"/>
                </a:tc>
                <a:tc>
                  <a:txBody>
                    <a:bodyPr/>
                    <a:lstStyle/>
                    <a:p>
                      <a:pPr indent="0" lvl="0" marL="0" marR="0" rtl="0" algn="l">
                        <a:spcBef>
                          <a:spcPts val="0"/>
                        </a:spcBef>
                        <a:spcAft>
                          <a:spcPts val="0"/>
                        </a:spcAft>
                        <a:buNone/>
                      </a:pPr>
                      <a:r>
                        <a:rPr lang="en-US" sz="1400"/>
                        <a:t>Discrete</a:t>
                      </a:r>
                      <a:endParaRPr/>
                    </a:p>
                  </a:txBody>
                  <a:tcPr marT="45725" marB="45725" marR="91450" marL="91450"/>
                </a:tc>
                <a:tc>
                  <a:txBody>
                    <a:bodyPr/>
                    <a:lstStyle/>
                    <a:p>
                      <a:pPr indent="0" lvl="0" marL="0" marR="0" rtl="0" algn="l">
                        <a:spcBef>
                          <a:spcPts val="0"/>
                        </a:spcBef>
                        <a:spcAft>
                          <a:spcPts val="0"/>
                        </a:spcAft>
                        <a:buNone/>
                      </a:pPr>
                      <a:r>
                        <a:rPr lang="en-US" sz="1400"/>
                        <a:t>Agents</a:t>
                      </a:r>
                      <a:endParaRPr/>
                    </a:p>
                  </a:txBody>
                  <a:tcPr marT="45725" marB="45725" marR="91450" marL="91450"/>
                </a:tc>
              </a:tr>
              <a:tr h="370850">
                <a:tc>
                  <a:txBody>
                    <a:bodyPr/>
                    <a:lstStyle/>
                    <a:p>
                      <a:pPr indent="0" lvl="0" marL="0" marR="0" rtl="0" algn="l">
                        <a:spcBef>
                          <a:spcPts val="0"/>
                        </a:spcBef>
                        <a:spcAft>
                          <a:spcPts val="0"/>
                        </a:spcAft>
                        <a:buNone/>
                      </a:pPr>
                      <a:r>
                        <a:rPr lang="en-US" sz="1200"/>
                        <a:t>Chess with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Semi</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200"/>
                        <a:t>Chess without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bl>
          </a:graphicData>
        </a:graphic>
      </p:graphicFrame>
      <p:sp>
        <p:nvSpPr>
          <p:cNvPr id="380" name="Google Shape;380;p46"/>
          <p:cNvSpPr txBox="1"/>
          <p:nvPr/>
        </p:nvSpPr>
        <p:spPr>
          <a:xfrm>
            <a:off x="0" y="5103674"/>
            <a:ext cx="3963457"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Fully observable vs. partially observable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Deterministic vs. stochastic / strategic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Episodic vs. sequential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Static vs. dynamic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Discrete vs. continuous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Single agent vs. multiagent</a:t>
            </a:r>
            <a:endParaRPr sz="180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Arial"/>
              <a:buNone/>
            </a:pPr>
            <a:r>
              <a:rPr lang="en-US">
                <a:solidFill>
                  <a:srgbClr val="FF0000"/>
                </a:solidFill>
              </a:rPr>
              <a:t>Environment Examples</a:t>
            </a:r>
            <a:endParaRPr/>
          </a:p>
        </p:txBody>
      </p:sp>
      <p:sp>
        <p:nvSpPr>
          <p:cNvPr id="387" name="Google Shape;387;p47"/>
          <p:cNvSpPr txBox="1"/>
          <p:nvPr/>
        </p:nvSpPr>
        <p:spPr>
          <a:xfrm>
            <a:off x="0" y="5103674"/>
            <a:ext cx="3963457"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Fully observable vs. partially observable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Deterministic vs. stochastic / strategic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Episodic vs. sequential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Static vs. dynamic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Discrete vs. continuous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Single agent vs. multiagent</a:t>
            </a:r>
            <a:endParaRPr sz="1800">
              <a:solidFill>
                <a:schemeClr val="dk1"/>
              </a:solidFill>
              <a:latin typeface="Arial"/>
              <a:ea typeface="Arial"/>
              <a:cs typeface="Arial"/>
              <a:sym typeface="Arial"/>
            </a:endParaRPr>
          </a:p>
        </p:txBody>
      </p:sp>
      <p:pic>
        <p:nvPicPr>
          <p:cNvPr id="388" name="Google Shape;388;p47"/>
          <p:cNvPicPr preferRelativeResize="0"/>
          <p:nvPr/>
        </p:nvPicPr>
        <p:blipFill rotWithShape="1">
          <a:blip r:embed="rId3">
            <a:alphaModFix/>
          </a:blip>
          <a:srcRect b="0" l="0" r="0" t="0"/>
          <a:stretch/>
        </p:blipFill>
        <p:spPr>
          <a:xfrm>
            <a:off x="533400" y="1524000"/>
            <a:ext cx="1409700" cy="1905000"/>
          </a:xfrm>
          <a:prstGeom prst="rect">
            <a:avLst/>
          </a:prstGeom>
          <a:noFill/>
          <a:ln>
            <a:noFill/>
          </a:ln>
        </p:spPr>
      </p:pic>
      <p:graphicFrame>
        <p:nvGraphicFramePr>
          <p:cNvPr id="389" name="Google Shape;389;p47"/>
          <p:cNvGraphicFramePr/>
          <p:nvPr/>
        </p:nvGraphicFramePr>
        <p:xfrm>
          <a:off x="2667001" y="1524000"/>
          <a:ext cx="3000000" cy="3000000"/>
        </p:xfrm>
        <a:graphic>
          <a:graphicData uri="http://schemas.openxmlformats.org/drawingml/2006/table">
            <a:tbl>
              <a:tblPr bandRow="1" firstRow="1">
                <a:noFill/>
                <a:tableStyleId>{7F23F3A5-EAAB-4963-8EDE-719608F37E22}</a:tableStyleId>
              </a:tblPr>
              <a:tblGrid>
                <a:gridCol w="1828800"/>
                <a:gridCol w="685800"/>
                <a:gridCol w="838200"/>
                <a:gridCol w="967650"/>
                <a:gridCol w="594900"/>
                <a:gridCol w="818000"/>
                <a:gridCol w="743650"/>
              </a:tblGrid>
              <a:tr h="370850">
                <a:tc>
                  <a:txBody>
                    <a:bodyPr/>
                    <a:lstStyle/>
                    <a:p>
                      <a:pPr indent="0" lvl="0" marL="0" marR="0" rtl="0" algn="l">
                        <a:spcBef>
                          <a:spcPts val="0"/>
                        </a:spcBef>
                        <a:spcAft>
                          <a:spcPts val="0"/>
                        </a:spcAft>
                        <a:buNone/>
                      </a:pPr>
                      <a:r>
                        <a:rPr lang="en-US" sz="1400"/>
                        <a:t>Environment</a:t>
                      </a:r>
                      <a:endParaRPr/>
                    </a:p>
                  </a:txBody>
                  <a:tcPr marT="45725" marB="45725" marR="91450" marL="91450"/>
                </a:tc>
                <a:tc>
                  <a:txBody>
                    <a:bodyPr/>
                    <a:lstStyle/>
                    <a:p>
                      <a:pPr indent="0" lvl="0" marL="0" marR="0" rtl="0" algn="l">
                        <a:spcBef>
                          <a:spcPts val="0"/>
                        </a:spcBef>
                        <a:spcAft>
                          <a:spcPts val="0"/>
                        </a:spcAft>
                        <a:buNone/>
                      </a:pPr>
                      <a:r>
                        <a:rPr lang="en-US" sz="1400"/>
                        <a:t>Observable</a:t>
                      </a:r>
                      <a:endParaRPr/>
                    </a:p>
                  </a:txBody>
                  <a:tcPr marT="45725" marB="45725" marR="91450" marL="91450"/>
                </a:tc>
                <a:tc>
                  <a:txBody>
                    <a:bodyPr/>
                    <a:lstStyle/>
                    <a:p>
                      <a:pPr indent="0" lvl="0" marL="0" marR="0" rtl="0" algn="l">
                        <a:spcBef>
                          <a:spcPts val="0"/>
                        </a:spcBef>
                        <a:spcAft>
                          <a:spcPts val="0"/>
                        </a:spcAft>
                        <a:buNone/>
                      </a:pPr>
                      <a:r>
                        <a:rPr lang="en-US" sz="1400"/>
                        <a:t>Deterministic</a:t>
                      </a:r>
                      <a:endParaRPr/>
                    </a:p>
                  </a:txBody>
                  <a:tcPr marT="45725" marB="45725" marR="91450" marL="91450"/>
                </a:tc>
                <a:tc>
                  <a:txBody>
                    <a:bodyPr/>
                    <a:lstStyle/>
                    <a:p>
                      <a:pPr indent="0" lvl="0" marL="0" marR="0" rtl="0" algn="l">
                        <a:spcBef>
                          <a:spcPts val="0"/>
                        </a:spcBef>
                        <a:spcAft>
                          <a:spcPts val="0"/>
                        </a:spcAft>
                        <a:buNone/>
                      </a:pPr>
                      <a:r>
                        <a:rPr lang="en-US" sz="1400"/>
                        <a:t>Episodic</a:t>
                      </a:r>
                      <a:endParaRPr/>
                    </a:p>
                  </a:txBody>
                  <a:tcPr marT="45725" marB="45725" marR="91450" marL="91450"/>
                </a:tc>
                <a:tc>
                  <a:txBody>
                    <a:bodyPr/>
                    <a:lstStyle/>
                    <a:p>
                      <a:pPr indent="0" lvl="0" marL="0" marR="0" rtl="0" algn="l">
                        <a:spcBef>
                          <a:spcPts val="0"/>
                        </a:spcBef>
                        <a:spcAft>
                          <a:spcPts val="0"/>
                        </a:spcAft>
                        <a:buNone/>
                      </a:pPr>
                      <a:r>
                        <a:rPr lang="en-US" sz="1400"/>
                        <a:t>Static</a:t>
                      </a:r>
                      <a:endParaRPr/>
                    </a:p>
                  </a:txBody>
                  <a:tcPr marT="45725" marB="45725" marR="91450" marL="91450"/>
                </a:tc>
                <a:tc>
                  <a:txBody>
                    <a:bodyPr/>
                    <a:lstStyle/>
                    <a:p>
                      <a:pPr indent="0" lvl="0" marL="0" marR="0" rtl="0" algn="l">
                        <a:spcBef>
                          <a:spcPts val="0"/>
                        </a:spcBef>
                        <a:spcAft>
                          <a:spcPts val="0"/>
                        </a:spcAft>
                        <a:buNone/>
                      </a:pPr>
                      <a:r>
                        <a:rPr lang="en-US" sz="1400"/>
                        <a:t>Discrete</a:t>
                      </a:r>
                      <a:endParaRPr/>
                    </a:p>
                  </a:txBody>
                  <a:tcPr marT="45725" marB="45725" marR="91450" marL="91450"/>
                </a:tc>
                <a:tc>
                  <a:txBody>
                    <a:bodyPr/>
                    <a:lstStyle/>
                    <a:p>
                      <a:pPr indent="0" lvl="0" marL="0" marR="0" rtl="0" algn="l">
                        <a:spcBef>
                          <a:spcPts val="0"/>
                        </a:spcBef>
                        <a:spcAft>
                          <a:spcPts val="0"/>
                        </a:spcAft>
                        <a:buNone/>
                      </a:pPr>
                      <a:r>
                        <a:rPr lang="en-US" sz="1400"/>
                        <a:t>Agents</a:t>
                      </a:r>
                      <a:endParaRPr/>
                    </a:p>
                  </a:txBody>
                  <a:tcPr marT="45725" marB="45725" marR="91450" marL="91450"/>
                </a:tc>
              </a:tr>
              <a:tr h="370850">
                <a:tc>
                  <a:txBody>
                    <a:bodyPr/>
                    <a:lstStyle/>
                    <a:p>
                      <a:pPr indent="0" lvl="0" marL="0" marR="0" rtl="0" algn="l">
                        <a:spcBef>
                          <a:spcPts val="0"/>
                        </a:spcBef>
                        <a:spcAft>
                          <a:spcPts val="0"/>
                        </a:spcAft>
                        <a:buNone/>
                      </a:pPr>
                      <a:r>
                        <a:rPr lang="en-US" sz="1100"/>
                        <a:t>Chess with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Semi</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Chess without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Poker</a:t>
                      </a:r>
                      <a:endParaRPr/>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Arial"/>
              <a:buNone/>
            </a:pPr>
            <a:r>
              <a:rPr lang="en-US">
                <a:solidFill>
                  <a:srgbClr val="FF0000"/>
                </a:solidFill>
              </a:rPr>
              <a:t>Environment Examples</a:t>
            </a:r>
            <a:endParaRPr/>
          </a:p>
        </p:txBody>
      </p:sp>
      <p:sp>
        <p:nvSpPr>
          <p:cNvPr id="396" name="Google Shape;396;p48"/>
          <p:cNvSpPr txBox="1"/>
          <p:nvPr/>
        </p:nvSpPr>
        <p:spPr>
          <a:xfrm>
            <a:off x="0" y="5103674"/>
            <a:ext cx="3963457"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Fully observable vs. partially observable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Deterministic vs. stochastic / strategic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Episodic vs. sequential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Static vs. dynamic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Discrete vs. continuous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Single agent vs. multiagent</a:t>
            </a:r>
            <a:endParaRPr sz="1800">
              <a:solidFill>
                <a:schemeClr val="dk1"/>
              </a:solidFill>
              <a:latin typeface="Arial"/>
              <a:ea typeface="Arial"/>
              <a:cs typeface="Arial"/>
              <a:sym typeface="Arial"/>
            </a:endParaRPr>
          </a:p>
        </p:txBody>
      </p:sp>
      <p:pic>
        <p:nvPicPr>
          <p:cNvPr id="397" name="Google Shape;397;p48"/>
          <p:cNvPicPr preferRelativeResize="0"/>
          <p:nvPr/>
        </p:nvPicPr>
        <p:blipFill rotWithShape="1">
          <a:blip r:embed="rId3">
            <a:alphaModFix/>
          </a:blip>
          <a:srcRect b="0" l="0" r="0" t="0"/>
          <a:stretch/>
        </p:blipFill>
        <p:spPr>
          <a:xfrm>
            <a:off x="533400" y="1524000"/>
            <a:ext cx="1409700" cy="1905000"/>
          </a:xfrm>
          <a:prstGeom prst="rect">
            <a:avLst/>
          </a:prstGeom>
          <a:noFill/>
          <a:ln>
            <a:noFill/>
          </a:ln>
        </p:spPr>
      </p:pic>
      <p:graphicFrame>
        <p:nvGraphicFramePr>
          <p:cNvPr id="398" name="Google Shape;398;p48"/>
          <p:cNvGraphicFramePr/>
          <p:nvPr/>
        </p:nvGraphicFramePr>
        <p:xfrm>
          <a:off x="2667001" y="1524000"/>
          <a:ext cx="3000000" cy="3000000"/>
        </p:xfrm>
        <a:graphic>
          <a:graphicData uri="http://schemas.openxmlformats.org/drawingml/2006/table">
            <a:tbl>
              <a:tblPr bandRow="1" firstRow="1">
                <a:noFill/>
                <a:tableStyleId>{7F23F3A5-EAAB-4963-8EDE-719608F37E22}</a:tableStyleId>
              </a:tblPr>
              <a:tblGrid>
                <a:gridCol w="1828800"/>
                <a:gridCol w="685800"/>
                <a:gridCol w="838200"/>
                <a:gridCol w="967650"/>
                <a:gridCol w="594900"/>
                <a:gridCol w="818000"/>
                <a:gridCol w="743650"/>
              </a:tblGrid>
              <a:tr h="370850">
                <a:tc>
                  <a:txBody>
                    <a:bodyPr/>
                    <a:lstStyle/>
                    <a:p>
                      <a:pPr indent="0" lvl="0" marL="0" marR="0" rtl="0" algn="l">
                        <a:spcBef>
                          <a:spcPts val="0"/>
                        </a:spcBef>
                        <a:spcAft>
                          <a:spcPts val="0"/>
                        </a:spcAft>
                        <a:buNone/>
                      </a:pPr>
                      <a:r>
                        <a:rPr lang="en-US" sz="1400"/>
                        <a:t>Environment</a:t>
                      </a:r>
                      <a:endParaRPr/>
                    </a:p>
                  </a:txBody>
                  <a:tcPr marT="45725" marB="45725" marR="91450" marL="91450"/>
                </a:tc>
                <a:tc>
                  <a:txBody>
                    <a:bodyPr/>
                    <a:lstStyle/>
                    <a:p>
                      <a:pPr indent="0" lvl="0" marL="0" marR="0" rtl="0" algn="l">
                        <a:spcBef>
                          <a:spcPts val="0"/>
                        </a:spcBef>
                        <a:spcAft>
                          <a:spcPts val="0"/>
                        </a:spcAft>
                        <a:buNone/>
                      </a:pPr>
                      <a:r>
                        <a:rPr lang="en-US" sz="1400"/>
                        <a:t>Observable</a:t>
                      </a:r>
                      <a:endParaRPr/>
                    </a:p>
                  </a:txBody>
                  <a:tcPr marT="45725" marB="45725" marR="91450" marL="91450"/>
                </a:tc>
                <a:tc>
                  <a:txBody>
                    <a:bodyPr/>
                    <a:lstStyle/>
                    <a:p>
                      <a:pPr indent="0" lvl="0" marL="0" marR="0" rtl="0" algn="l">
                        <a:spcBef>
                          <a:spcPts val="0"/>
                        </a:spcBef>
                        <a:spcAft>
                          <a:spcPts val="0"/>
                        </a:spcAft>
                        <a:buNone/>
                      </a:pPr>
                      <a:r>
                        <a:rPr lang="en-US" sz="1400"/>
                        <a:t>Deterministic</a:t>
                      </a:r>
                      <a:endParaRPr/>
                    </a:p>
                  </a:txBody>
                  <a:tcPr marT="45725" marB="45725" marR="91450" marL="91450"/>
                </a:tc>
                <a:tc>
                  <a:txBody>
                    <a:bodyPr/>
                    <a:lstStyle/>
                    <a:p>
                      <a:pPr indent="0" lvl="0" marL="0" marR="0" rtl="0" algn="l">
                        <a:spcBef>
                          <a:spcPts val="0"/>
                        </a:spcBef>
                        <a:spcAft>
                          <a:spcPts val="0"/>
                        </a:spcAft>
                        <a:buNone/>
                      </a:pPr>
                      <a:r>
                        <a:rPr lang="en-US" sz="1400"/>
                        <a:t>Episodic</a:t>
                      </a:r>
                      <a:endParaRPr/>
                    </a:p>
                  </a:txBody>
                  <a:tcPr marT="45725" marB="45725" marR="91450" marL="91450"/>
                </a:tc>
                <a:tc>
                  <a:txBody>
                    <a:bodyPr/>
                    <a:lstStyle/>
                    <a:p>
                      <a:pPr indent="0" lvl="0" marL="0" marR="0" rtl="0" algn="l">
                        <a:spcBef>
                          <a:spcPts val="0"/>
                        </a:spcBef>
                        <a:spcAft>
                          <a:spcPts val="0"/>
                        </a:spcAft>
                        <a:buNone/>
                      </a:pPr>
                      <a:r>
                        <a:rPr lang="en-US" sz="1400"/>
                        <a:t>Static</a:t>
                      </a:r>
                      <a:endParaRPr/>
                    </a:p>
                  </a:txBody>
                  <a:tcPr marT="45725" marB="45725" marR="91450" marL="91450"/>
                </a:tc>
                <a:tc>
                  <a:txBody>
                    <a:bodyPr/>
                    <a:lstStyle/>
                    <a:p>
                      <a:pPr indent="0" lvl="0" marL="0" marR="0" rtl="0" algn="l">
                        <a:spcBef>
                          <a:spcPts val="0"/>
                        </a:spcBef>
                        <a:spcAft>
                          <a:spcPts val="0"/>
                        </a:spcAft>
                        <a:buNone/>
                      </a:pPr>
                      <a:r>
                        <a:rPr lang="en-US" sz="1400"/>
                        <a:t>Discrete</a:t>
                      </a:r>
                      <a:endParaRPr/>
                    </a:p>
                  </a:txBody>
                  <a:tcPr marT="45725" marB="45725" marR="91450" marL="91450"/>
                </a:tc>
                <a:tc>
                  <a:txBody>
                    <a:bodyPr/>
                    <a:lstStyle/>
                    <a:p>
                      <a:pPr indent="0" lvl="0" marL="0" marR="0" rtl="0" algn="l">
                        <a:spcBef>
                          <a:spcPts val="0"/>
                        </a:spcBef>
                        <a:spcAft>
                          <a:spcPts val="0"/>
                        </a:spcAft>
                        <a:buNone/>
                      </a:pPr>
                      <a:r>
                        <a:rPr lang="en-US" sz="1400"/>
                        <a:t>Agents</a:t>
                      </a:r>
                      <a:endParaRPr/>
                    </a:p>
                  </a:txBody>
                  <a:tcPr marT="45725" marB="45725" marR="91450" marL="91450"/>
                </a:tc>
              </a:tr>
              <a:tr h="370850">
                <a:tc>
                  <a:txBody>
                    <a:bodyPr/>
                    <a:lstStyle/>
                    <a:p>
                      <a:pPr indent="0" lvl="0" marL="0" marR="0" rtl="0" algn="l">
                        <a:spcBef>
                          <a:spcPts val="0"/>
                        </a:spcBef>
                        <a:spcAft>
                          <a:spcPts val="0"/>
                        </a:spcAft>
                        <a:buNone/>
                      </a:pPr>
                      <a:r>
                        <a:rPr lang="en-US" sz="1200"/>
                        <a:t>Chess with a clock</a:t>
                      </a:r>
                      <a:endParaRPr/>
                    </a:p>
                  </a:txBody>
                  <a:tcPr marT="45725" marB="45725" marR="91450" marL="91450"/>
                </a:tc>
                <a:tc>
                  <a:txBody>
                    <a:bodyPr/>
                    <a:lstStyle/>
                    <a:p>
                      <a:pPr indent="0" lvl="0" marL="0" marR="0" rtl="0" algn="l">
                        <a:spcBef>
                          <a:spcPts val="0"/>
                        </a:spcBef>
                        <a:spcAft>
                          <a:spcPts val="0"/>
                        </a:spcAft>
                        <a:buNone/>
                      </a:pPr>
                      <a:r>
                        <a:rPr lang="en-US" sz="1200"/>
                        <a:t>Fully</a:t>
                      </a:r>
                      <a:endParaRPr/>
                    </a:p>
                  </a:txBody>
                  <a:tcPr marT="45725" marB="45725" marR="91450" marL="91450"/>
                </a:tc>
                <a:tc>
                  <a:txBody>
                    <a:bodyPr/>
                    <a:lstStyle/>
                    <a:p>
                      <a:pPr indent="0" lvl="0" marL="0" marR="0" rtl="0" algn="l">
                        <a:spcBef>
                          <a:spcPts val="0"/>
                        </a:spcBef>
                        <a:spcAft>
                          <a:spcPts val="0"/>
                        </a:spcAft>
                        <a:buNone/>
                      </a:pPr>
                      <a:r>
                        <a:rPr lang="en-US" sz="1200"/>
                        <a:t>Strategic</a:t>
                      </a:r>
                      <a:endParaRPr/>
                    </a:p>
                  </a:txBody>
                  <a:tcPr marT="45725" marB="45725" marR="91450" marL="91450"/>
                </a:tc>
                <a:tc>
                  <a:txBody>
                    <a:bodyPr/>
                    <a:lstStyle/>
                    <a:p>
                      <a:pPr indent="0" lvl="0" marL="0" marR="0" rtl="0" algn="l">
                        <a:spcBef>
                          <a:spcPts val="0"/>
                        </a:spcBef>
                        <a:spcAft>
                          <a:spcPts val="0"/>
                        </a:spcAft>
                        <a:buNone/>
                      </a:pPr>
                      <a:r>
                        <a:rPr lang="en-US" sz="1200"/>
                        <a:t>Sequential</a:t>
                      </a:r>
                      <a:endParaRPr/>
                    </a:p>
                  </a:txBody>
                  <a:tcPr marT="45725" marB="45725" marR="91450" marL="91450"/>
                </a:tc>
                <a:tc>
                  <a:txBody>
                    <a:bodyPr/>
                    <a:lstStyle/>
                    <a:p>
                      <a:pPr indent="0" lvl="0" marL="0" marR="0" rtl="0" algn="l">
                        <a:spcBef>
                          <a:spcPts val="0"/>
                        </a:spcBef>
                        <a:spcAft>
                          <a:spcPts val="0"/>
                        </a:spcAft>
                        <a:buNone/>
                      </a:pPr>
                      <a:r>
                        <a:rPr lang="en-US" sz="1200"/>
                        <a:t>Semi</a:t>
                      </a:r>
                      <a:endParaRPr/>
                    </a:p>
                  </a:txBody>
                  <a:tcPr marT="45725" marB="45725" marR="91450" marL="91450"/>
                </a:tc>
                <a:tc>
                  <a:txBody>
                    <a:bodyPr/>
                    <a:lstStyle/>
                    <a:p>
                      <a:pPr indent="0" lvl="0" marL="0" marR="0" rtl="0" algn="l">
                        <a:spcBef>
                          <a:spcPts val="0"/>
                        </a:spcBef>
                        <a:spcAft>
                          <a:spcPts val="0"/>
                        </a:spcAft>
                        <a:buNone/>
                      </a:pPr>
                      <a:r>
                        <a:rPr lang="en-US" sz="1200"/>
                        <a:t>Discrete</a:t>
                      </a:r>
                      <a:endParaRPr/>
                    </a:p>
                  </a:txBody>
                  <a:tcPr marT="45725" marB="45725" marR="91450" marL="91450"/>
                </a:tc>
                <a:tc>
                  <a:txBody>
                    <a:bodyPr/>
                    <a:lstStyle/>
                    <a:p>
                      <a:pPr indent="0" lvl="0" marL="0" marR="0" rtl="0" algn="l">
                        <a:spcBef>
                          <a:spcPts val="0"/>
                        </a:spcBef>
                        <a:spcAft>
                          <a:spcPts val="0"/>
                        </a:spcAft>
                        <a:buNone/>
                      </a:pPr>
                      <a:r>
                        <a:rPr lang="en-US" sz="1200"/>
                        <a:t>Multi</a:t>
                      </a:r>
                      <a:endParaRPr/>
                    </a:p>
                  </a:txBody>
                  <a:tcPr marT="45725" marB="45725" marR="91450" marL="91450"/>
                </a:tc>
              </a:tr>
              <a:tr h="370850">
                <a:tc>
                  <a:txBody>
                    <a:bodyPr/>
                    <a:lstStyle/>
                    <a:p>
                      <a:pPr indent="0" lvl="0" marL="0" marR="0" rtl="0" algn="l">
                        <a:spcBef>
                          <a:spcPts val="0"/>
                        </a:spcBef>
                        <a:spcAft>
                          <a:spcPts val="0"/>
                        </a:spcAft>
                        <a:buNone/>
                      </a:pPr>
                      <a:r>
                        <a:rPr lang="en-US" sz="1200"/>
                        <a:t>Chess without a clock</a:t>
                      </a:r>
                      <a:endParaRPr/>
                    </a:p>
                  </a:txBody>
                  <a:tcPr marT="45725" marB="45725" marR="91450" marL="91450"/>
                </a:tc>
                <a:tc>
                  <a:txBody>
                    <a:bodyPr/>
                    <a:lstStyle/>
                    <a:p>
                      <a:pPr indent="0" lvl="0" marL="0" marR="0" rtl="0" algn="l">
                        <a:spcBef>
                          <a:spcPts val="0"/>
                        </a:spcBef>
                        <a:spcAft>
                          <a:spcPts val="0"/>
                        </a:spcAft>
                        <a:buNone/>
                      </a:pPr>
                      <a:r>
                        <a:rPr lang="en-US" sz="1200"/>
                        <a:t>Fully</a:t>
                      </a:r>
                      <a:endParaRPr/>
                    </a:p>
                  </a:txBody>
                  <a:tcPr marT="45725" marB="45725" marR="91450" marL="91450"/>
                </a:tc>
                <a:tc>
                  <a:txBody>
                    <a:bodyPr/>
                    <a:lstStyle/>
                    <a:p>
                      <a:pPr indent="0" lvl="0" marL="0" marR="0" rtl="0" algn="l">
                        <a:spcBef>
                          <a:spcPts val="0"/>
                        </a:spcBef>
                        <a:spcAft>
                          <a:spcPts val="0"/>
                        </a:spcAft>
                        <a:buNone/>
                      </a:pPr>
                      <a:r>
                        <a:rPr lang="en-US" sz="1200"/>
                        <a:t>Strategic</a:t>
                      </a:r>
                      <a:endParaRPr/>
                    </a:p>
                  </a:txBody>
                  <a:tcPr marT="45725" marB="45725" marR="91450" marL="91450"/>
                </a:tc>
                <a:tc>
                  <a:txBody>
                    <a:bodyPr/>
                    <a:lstStyle/>
                    <a:p>
                      <a:pPr indent="0" lvl="0" marL="0" marR="0" rtl="0" algn="l">
                        <a:spcBef>
                          <a:spcPts val="0"/>
                        </a:spcBef>
                        <a:spcAft>
                          <a:spcPts val="0"/>
                        </a:spcAft>
                        <a:buNone/>
                      </a:pPr>
                      <a:r>
                        <a:rPr lang="en-US" sz="1200"/>
                        <a:t>Sequential</a:t>
                      </a:r>
                      <a:endParaRPr/>
                    </a:p>
                  </a:txBody>
                  <a:tcPr marT="45725" marB="45725" marR="91450" marL="91450"/>
                </a:tc>
                <a:tc>
                  <a:txBody>
                    <a:bodyPr/>
                    <a:lstStyle/>
                    <a:p>
                      <a:pPr indent="0" lvl="0" marL="0" marR="0" rtl="0" algn="l">
                        <a:spcBef>
                          <a:spcPts val="0"/>
                        </a:spcBef>
                        <a:spcAft>
                          <a:spcPts val="0"/>
                        </a:spcAft>
                        <a:buNone/>
                      </a:pPr>
                      <a:r>
                        <a:rPr lang="en-US" sz="1200"/>
                        <a:t>Static</a:t>
                      </a:r>
                      <a:endParaRPr/>
                    </a:p>
                  </a:txBody>
                  <a:tcPr marT="45725" marB="45725" marR="91450" marL="91450"/>
                </a:tc>
                <a:tc>
                  <a:txBody>
                    <a:bodyPr/>
                    <a:lstStyle/>
                    <a:p>
                      <a:pPr indent="0" lvl="0" marL="0" marR="0" rtl="0" algn="l">
                        <a:spcBef>
                          <a:spcPts val="0"/>
                        </a:spcBef>
                        <a:spcAft>
                          <a:spcPts val="0"/>
                        </a:spcAft>
                        <a:buNone/>
                      </a:pPr>
                      <a:r>
                        <a:rPr lang="en-US" sz="1200"/>
                        <a:t>Discrete</a:t>
                      </a:r>
                      <a:endParaRPr/>
                    </a:p>
                  </a:txBody>
                  <a:tcPr marT="45725" marB="45725" marR="91450" marL="91450"/>
                </a:tc>
                <a:tc>
                  <a:txBody>
                    <a:bodyPr/>
                    <a:lstStyle/>
                    <a:p>
                      <a:pPr indent="0" lvl="0" marL="0" marR="0" rtl="0" algn="l">
                        <a:spcBef>
                          <a:spcPts val="0"/>
                        </a:spcBef>
                        <a:spcAft>
                          <a:spcPts val="0"/>
                        </a:spcAft>
                        <a:buNone/>
                      </a:pPr>
                      <a:r>
                        <a:rPr lang="en-US" sz="1200"/>
                        <a:t>Multi</a:t>
                      </a:r>
                      <a:endParaRPr/>
                    </a:p>
                  </a:txBody>
                  <a:tcPr marT="45725" marB="45725" marR="91450" marL="91450"/>
                </a:tc>
              </a:tr>
              <a:tr h="370850">
                <a:tc>
                  <a:txBody>
                    <a:bodyPr/>
                    <a:lstStyle/>
                    <a:p>
                      <a:pPr indent="0" lvl="0" marL="0" marR="0" rtl="0" algn="l">
                        <a:spcBef>
                          <a:spcPts val="0"/>
                        </a:spcBef>
                        <a:spcAft>
                          <a:spcPts val="0"/>
                        </a:spcAft>
                        <a:buNone/>
                      </a:pPr>
                      <a:r>
                        <a:rPr lang="en-US" sz="1200"/>
                        <a:t>Poker</a:t>
                      </a:r>
                      <a:endParaRPr/>
                    </a:p>
                  </a:txBody>
                  <a:tcPr marT="45725" marB="45725" marR="91450" marL="91450"/>
                </a:tc>
                <a:tc>
                  <a:txBody>
                    <a:bodyPr/>
                    <a:lstStyle/>
                    <a:p>
                      <a:pPr indent="0" lvl="0" marL="0" marR="0" rtl="0" algn="l">
                        <a:spcBef>
                          <a:spcPts val="0"/>
                        </a:spcBef>
                        <a:spcAft>
                          <a:spcPts val="0"/>
                        </a:spcAft>
                        <a:buNone/>
                      </a:pPr>
                      <a:r>
                        <a:rPr lang="en-US" sz="1200"/>
                        <a:t>Partial</a:t>
                      </a:r>
                      <a:endParaRPr/>
                    </a:p>
                  </a:txBody>
                  <a:tcPr marT="45725" marB="45725" marR="91450" marL="91450"/>
                </a:tc>
                <a:tc>
                  <a:txBody>
                    <a:bodyPr/>
                    <a:lstStyle/>
                    <a:p>
                      <a:pPr indent="0" lvl="0" marL="0" marR="0" rtl="0" algn="l">
                        <a:spcBef>
                          <a:spcPts val="0"/>
                        </a:spcBef>
                        <a:spcAft>
                          <a:spcPts val="0"/>
                        </a:spcAft>
                        <a:buNone/>
                      </a:pPr>
                      <a:r>
                        <a:rPr lang="en-US" sz="1200"/>
                        <a:t>Strategic</a:t>
                      </a:r>
                      <a:endParaRPr/>
                    </a:p>
                  </a:txBody>
                  <a:tcPr marT="45725" marB="45725" marR="91450" marL="91450"/>
                </a:tc>
                <a:tc>
                  <a:txBody>
                    <a:bodyPr/>
                    <a:lstStyle/>
                    <a:p>
                      <a:pPr indent="0" lvl="0" marL="0" marR="0" rtl="0" algn="l">
                        <a:spcBef>
                          <a:spcPts val="0"/>
                        </a:spcBef>
                        <a:spcAft>
                          <a:spcPts val="0"/>
                        </a:spcAft>
                        <a:buNone/>
                      </a:pPr>
                      <a:r>
                        <a:rPr lang="en-US" sz="1200"/>
                        <a:t>Sequential</a:t>
                      </a:r>
                      <a:endParaRPr/>
                    </a:p>
                  </a:txBody>
                  <a:tcPr marT="45725" marB="45725" marR="91450" marL="91450"/>
                </a:tc>
                <a:tc>
                  <a:txBody>
                    <a:bodyPr/>
                    <a:lstStyle/>
                    <a:p>
                      <a:pPr indent="0" lvl="0" marL="0" marR="0" rtl="0" algn="l">
                        <a:spcBef>
                          <a:spcPts val="0"/>
                        </a:spcBef>
                        <a:spcAft>
                          <a:spcPts val="0"/>
                        </a:spcAft>
                        <a:buNone/>
                      </a:pPr>
                      <a:r>
                        <a:rPr lang="en-US" sz="1200"/>
                        <a:t>Static</a:t>
                      </a:r>
                      <a:endParaRPr/>
                    </a:p>
                  </a:txBody>
                  <a:tcPr marT="45725" marB="45725" marR="91450" marL="91450"/>
                </a:tc>
                <a:tc>
                  <a:txBody>
                    <a:bodyPr/>
                    <a:lstStyle/>
                    <a:p>
                      <a:pPr indent="0" lvl="0" marL="0" marR="0" rtl="0" algn="l">
                        <a:spcBef>
                          <a:spcPts val="0"/>
                        </a:spcBef>
                        <a:spcAft>
                          <a:spcPts val="0"/>
                        </a:spcAft>
                        <a:buNone/>
                      </a:pPr>
                      <a:r>
                        <a:rPr lang="en-US" sz="1200"/>
                        <a:t>Discrete</a:t>
                      </a:r>
                      <a:endParaRPr/>
                    </a:p>
                  </a:txBody>
                  <a:tcPr marT="45725" marB="45725" marR="91450" marL="91450"/>
                </a:tc>
                <a:tc>
                  <a:txBody>
                    <a:bodyPr/>
                    <a:lstStyle/>
                    <a:p>
                      <a:pPr indent="0" lvl="0" marL="0" marR="0" rtl="0" algn="l">
                        <a:spcBef>
                          <a:spcPts val="0"/>
                        </a:spcBef>
                        <a:spcAft>
                          <a:spcPts val="0"/>
                        </a:spcAft>
                        <a:buNone/>
                      </a:pPr>
                      <a:r>
                        <a:rPr lang="en-US" sz="1200"/>
                        <a:t>Multi</a:t>
                      </a:r>
                      <a:endParaRPr/>
                    </a:p>
                  </a:txBody>
                  <a:tcPr marT="45725" marB="45725" marR="91450" marL="91450"/>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Arial"/>
              <a:buNone/>
            </a:pPr>
            <a:r>
              <a:rPr lang="en-US">
                <a:solidFill>
                  <a:srgbClr val="FF0000"/>
                </a:solidFill>
              </a:rPr>
              <a:t>Environment Examples</a:t>
            </a:r>
            <a:endParaRPr/>
          </a:p>
        </p:txBody>
      </p:sp>
      <p:sp>
        <p:nvSpPr>
          <p:cNvPr id="405" name="Google Shape;405;p49"/>
          <p:cNvSpPr txBox="1"/>
          <p:nvPr/>
        </p:nvSpPr>
        <p:spPr>
          <a:xfrm>
            <a:off x="0" y="5103674"/>
            <a:ext cx="3963457"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Fully observable vs. partially observable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Deterministic vs. stochastic / strategic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Episodic vs. sequential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Static vs. dynamic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Discrete vs. continuous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Single agent vs. multiagent</a:t>
            </a:r>
            <a:endParaRPr sz="1800">
              <a:solidFill>
                <a:schemeClr val="dk1"/>
              </a:solidFill>
              <a:latin typeface="Arial"/>
              <a:ea typeface="Arial"/>
              <a:cs typeface="Arial"/>
              <a:sym typeface="Arial"/>
            </a:endParaRPr>
          </a:p>
        </p:txBody>
      </p:sp>
      <p:graphicFrame>
        <p:nvGraphicFramePr>
          <p:cNvPr id="406" name="Google Shape;406;p49"/>
          <p:cNvGraphicFramePr/>
          <p:nvPr/>
        </p:nvGraphicFramePr>
        <p:xfrm>
          <a:off x="2667001" y="1524000"/>
          <a:ext cx="3000000" cy="3000000"/>
        </p:xfrm>
        <a:graphic>
          <a:graphicData uri="http://schemas.openxmlformats.org/drawingml/2006/table">
            <a:tbl>
              <a:tblPr bandRow="1" firstRow="1">
                <a:noFill/>
                <a:tableStyleId>{7F23F3A5-EAAB-4963-8EDE-719608F37E22}</a:tableStyleId>
              </a:tblPr>
              <a:tblGrid>
                <a:gridCol w="1828800"/>
                <a:gridCol w="685800"/>
                <a:gridCol w="838200"/>
                <a:gridCol w="967650"/>
                <a:gridCol w="594900"/>
                <a:gridCol w="818000"/>
                <a:gridCol w="743650"/>
              </a:tblGrid>
              <a:tr h="370850">
                <a:tc>
                  <a:txBody>
                    <a:bodyPr/>
                    <a:lstStyle/>
                    <a:p>
                      <a:pPr indent="0" lvl="0" marL="0" marR="0" rtl="0" algn="l">
                        <a:spcBef>
                          <a:spcPts val="0"/>
                        </a:spcBef>
                        <a:spcAft>
                          <a:spcPts val="0"/>
                        </a:spcAft>
                        <a:buNone/>
                      </a:pPr>
                      <a:r>
                        <a:rPr lang="en-US" sz="1400"/>
                        <a:t>Environment</a:t>
                      </a:r>
                      <a:endParaRPr/>
                    </a:p>
                  </a:txBody>
                  <a:tcPr marT="45725" marB="45725" marR="91450" marL="91450"/>
                </a:tc>
                <a:tc>
                  <a:txBody>
                    <a:bodyPr/>
                    <a:lstStyle/>
                    <a:p>
                      <a:pPr indent="0" lvl="0" marL="0" marR="0" rtl="0" algn="l">
                        <a:spcBef>
                          <a:spcPts val="0"/>
                        </a:spcBef>
                        <a:spcAft>
                          <a:spcPts val="0"/>
                        </a:spcAft>
                        <a:buNone/>
                      </a:pPr>
                      <a:r>
                        <a:rPr lang="en-US" sz="1400"/>
                        <a:t>Observable</a:t>
                      </a:r>
                      <a:endParaRPr/>
                    </a:p>
                  </a:txBody>
                  <a:tcPr marT="45725" marB="45725" marR="91450" marL="91450"/>
                </a:tc>
                <a:tc>
                  <a:txBody>
                    <a:bodyPr/>
                    <a:lstStyle/>
                    <a:p>
                      <a:pPr indent="0" lvl="0" marL="0" marR="0" rtl="0" algn="l">
                        <a:spcBef>
                          <a:spcPts val="0"/>
                        </a:spcBef>
                        <a:spcAft>
                          <a:spcPts val="0"/>
                        </a:spcAft>
                        <a:buNone/>
                      </a:pPr>
                      <a:r>
                        <a:rPr lang="en-US" sz="1400"/>
                        <a:t>Deterministic</a:t>
                      </a:r>
                      <a:endParaRPr/>
                    </a:p>
                  </a:txBody>
                  <a:tcPr marT="45725" marB="45725" marR="91450" marL="91450"/>
                </a:tc>
                <a:tc>
                  <a:txBody>
                    <a:bodyPr/>
                    <a:lstStyle/>
                    <a:p>
                      <a:pPr indent="0" lvl="0" marL="0" marR="0" rtl="0" algn="l">
                        <a:spcBef>
                          <a:spcPts val="0"/>
                        </a:spcBef>
                        <a:spcAft>
                          <a:spcPts val="0"/>
                        </a:spcAft>
                        <a:buNone/>
                      </a:pPr>
                      <a:r>
                        <a:rPr lang="en-US" sz="1400"/>
                        <a:t>Episodic</a:t>
                      </a:r>
                      <a:endParaRPr/>
                    </a:p>
                  </a:txBody>
                  <a:tcPr marT="45725" marB="45725" marR="91450" marL="91450"/>
                </a:tc>
                <a:tc>
                  <a:txBody>
                    <a:bodyPr/>
                    <a:lstStyle/>
                    <a:p>
                      <a:pPr indent="0" lvl="0" marL="0" marR="0" rtl="0" algn="l">
                        <a:spcBef>
                          <a:spcPts val="0"/>
                        </a:spcBef>
                        <a:spcAft>
                          <a:spcPts val="0"/>
                        </a:spcAft>
                        <a:buNone/>
                      </a:pPr>
                      <a:r>
                        <a:rPr lang="en-US" sz="1400"/>
                        <a:t>Static</a:t>
                      </a:r>
                      <a:endParaRPr/>
                    </a:p>
                  </a:txBody>
                  <a:tcPr marT="45725" marB="45725" marR="91450" marL="91450"/>
                </a:tc>
                <a:tc>
                  <a:txBody>
                    <a:bodyPr/>
                    <a:lstStyle/>
                    <a:p>
                      <a:pPr indent="0" lvl="0" marL="0" marR="0" rtl="0" algn="l">
                        <a:spcBef>
                          <a:spcPts val="0"/>
                        </a:spcBef>
                        <a:spcAft>
                          <a:spcPts val="0"/>
                        </a:spcAft>
                        <a:buNone/>
                      </a:pPr>
                      <a:r>
                        <a:rPr lang="en-US" sz="1400"/>
                        <a:t>Discrete</a:t>
                      </a:r>
                      <a:endParaRPr/>
                    </a:p>
                  </a:txBody>
                  <a:tcPr marT="45725" marB="45725" marR="91450" marL="91450"/>
                </a:tc>
                <a:tc>
                  <a:txBody>
                    <a:bodyPr/>
                    <a:lstStyle/>
                    <a:p>
                      <a:pPr indent="0" lvl="0" marL="0" marR="0" rtl="0" algn="l">
                        <a:spcBef>
                          <a:spcPts val="0"/>
                        </a:spcBef>
                        <a:spcAft>
                          <a:spcPts val="0"/>
                        </a:spcAft>
                        <a:buNone/>
                      </a:pPr>
                      <a:r>
                        <a:rPr lang="en-US" sz="1400"/>
                        <a:t>Agents</a:t>
                      </a:r>
                      <a:endParaRPr/>
                    </a:p>
                  </a:txBody>
                  <a:tcPr marT="45725" marB="45725" marR="91450" marL="91450"/>
                </a:tc>
              </a:tr>
              <a:tr h="370850">
                <a:tc>
                  <a:txBody>
                    <a:bodyPr/>
                    <a:lstStyle/>
                    <a:p>
                      <a:pPr indent="0" lvl="0" marL="0" marR="0" rtl="0" algn="l">
                        <a:spcBef>
                          <a:spcPts val="0"/>
                        </a:spcBef>
                        <a:spcAft>
                          <a:spcPts val="0"/>
                        </a:spcAft>
                        <a:buNone/>
                      </a:pPr>
                      <a:r>
                        <a:rPr lang="en-US" sz="1100"/>
                        <a:t>Chess with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Semi</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Chess without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Poker</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Backgammon</a:t>
                      </a:r>
                      <a:endParaRPr/>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r>
            </a:tbl>
          </a:graphicData>
        </a:graphic>
      </p:graphicFrame>
      <p:pic>
        <p:nvPicPr>
          <p:cNvPr id="407" name="Google Shape;407;p49"/>
          <p:cNvPicPr preferRelativeResize="0"/>
          <p:nvPr/>
        </p:nvPicPr>
        <p:blipFill rotWithShape="1">
          <a:blip r:embed="rId3">
            <a:alphaModFix/>
          </a:blip>
          <a:srcRect b="0" l="0" r="0" t="0"/>
          <a:stretch/>
        </p:blipFill>
        <p:spPr>
          <a:xfrm>
            <a:off x="5180544" y="4236730"/>
            <a:ext cx="3653305" cy="262126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Arial"/>
              <a:buNone/>
            </a:pPr>
            <a:r>
              <a:rPr lang="en-US">
                <a:solidFill>
                  <a:srgbClr val="FF0000"/>
                </a:solidFill>
              </a:rPr>
              <a:t>Environment Examples</a:t>
            </a:r>
            <a:endParaRPr/>
          </a:p>
        </p:txBody>
      </p:sp>
      <p:sp>
        <p:nvSpPr>
          <p:cNvPr id="414" name="Google Shape;414;p50"/>
          <p:cNvSpPr txBox="1"/>
          <p:nvPr/>
        </p:nvSpPr>
        <p:spPr>
          <a:xfrm>
            <a:off x="0" y="5103674"/>
            <a:ext cx="3963457"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Fully observable vs. partially observable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Deterministic vs. stochastic / strategic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Episodic vs. sequential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Static vs. dynamic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Discrete vs. continuous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Single agent vs. multiagent</a:t>
            </a:r>
            <a:endParaRPr sz="1800">
              <a:solidFill>
                <a:schemeClr val="dk1"/>
              </a:solidFill>
              <a:latin typeface="Arial"/>
              <a:ea typeface="Arial"/>
              <a:cs typeface="Arial"/>
              <a:sym typeface="Arial"/>
            </a:endParaRPr>
          </a:p>
        </p:txBody>
      </p:sp>
      <p:graphicFrame>
        <p:nvGraphicFramePr>
          <p:cNvPr id="415" name="Google Shape;415;p50"/>
          <p:cNvGraphicFramePr/>
          <p:nvPr/>
        </p:nvGraphicFramePr>
        <p:xfrm>
          <a:off x="2667001" y="1524000"/>
          <a:ext cx="3000000" cy="3000000"/>
        </p:xfrm>
        <a:graphic>
          <a:graphicData uri="http://schemas.openxmlformats.org/drawingml/2006/table">
            <a:tbl>
              <a:tblPr bandRow="1" firstRow="1">
                <a:noFill/>
                <a:tableStyleId>{7F23F3A5-EAAB-4963-8EDE-719608F37E22}</a:tableStyleId>
              </a:tblPr>
              <a:tblGrid>
                <a:gridCol w="1828800"/>
                <a:gridCol w="685800"/>
                <a:gridCol w="838200"/>
                <a:gridCol w="967650"/>
                <a:gridCol w="594900"/>
                <a:gridCol w="818000"/>
                <a:gridCol w="743650"/>
              </a:tblGrid>
              <a:tr h="370850">
                <a:tc>
                  <a:txBody>
                    <a:bodyPr/>
                    <a:lstStyle/>
                    <a:p>
                      <a:pPr indent="0" lvl="0" marL="0" marR="0" rtl="0" algn="l">
                        <a:spcBef>
                          <a:spcPts val="0"/>
                        </a:spcBef>
                        <a:spcAft>
                          <a:spcPts val="0"/>
                        </a:spcAft>
                        <a:buNone/>
                      </a:pPr>
                      <a:r>
                        <a:rPr lang="en-US" sz="1400"/>
                        <a:t>Environment</a:t>
                      </a:r>
                      <a:endParaRPr/>
                    </a:p>
                  </a:txBody>
                  <a:tcPr marT="45725" marB="45725" marR="91450" marL="91450"/>
                </a:tc>
                <a:tc>
                  <a:txBody>
                    <a:bodyPr/>
                    <a:lstStyle/>
                    <a:p>
                      <a:pPr indent="0" lvl="0" marL="0" marR="0" rtl="0" algn="l">
                        <a:spcBef>
                          <a:spcPts val="0"/>
                        </a:spcBef>
                        <a:spcAft>
                          <a:spcPts val="0"/>
                        </a:spcAft>
                        <a:buNone/>
                      </a:pPr>
                      <a:r>
                        <a:rPr lang="en-US" sz="1400"/>
                        <a:t>Observable</a:t>
                      </a:r>
                      <a:endParaRPr/>
                    </a:p>
                  </a:txBody>
                  <a:tcPr marT="45725" marB="45725" marR="91450" marL="91450"/>
                </a:tc>
                <a:tc>
                  <a:txBody>
                    <a:bodyPr/>
                    <a:lstStyle/>
                    <a:p>
                      <a:pPr indent="0" lvl="0" marL="0" marR="0" rtl="0" algn="l">
                        <a:spcBef>
                          <a:spcPts val="0"/>
                        </a:spcBef>
                        <a:spcAft>
                          <a:spcPts val="0"/>
                        </a:spcAft>
                        <a:buNone/>
                      </a:pPr>
                      <a:r>
                        <a:rPr lang="en-US" sz="1400"/>
                        <a:t>Deterministic</a:t>
                      </a:r>
                      <a:endParaRPr/>
                    </a:p>
                  </a:txBody>
                  <a:tcPr marT="45725" marB="45725" marR="91450" marL="91450"/>
                </a:tc>
                <a:tc>
                  <a:txBody>
                    <a:bodyPr/>
                    <a:lstStyle/>
                    <a:p>
                      <a:pPr indent="0" lvl="0" marL="0" marR="0" rtl="0" algn="l">
                        <a:spcBef>
                          <a:spcPts val="0"/>
                        </a:spcBef>
                        <a:spcAft>
                          <a:spcPts val="0"/>
                        </a:spcAft>
                        <a:buNone/>
                      </a:pPr>
                      <a:r>
                        <a:rPr lang="en-US" sz="1400"/>
                        <a:t>Episodic</a:t>
                      </a:r>
                      <a:endParaRPr/>
                    </a:p>
                  </a:txBody>
                  <a:tcPr marT="45725" marB="45725" marR="91450" marL="91450"/>
                </a:tc>
                <a:tc>
                  <a:txBody>
                    <a:bodyPr/>
                    <a:lstStyle/>
                    <a:p>
                      <a:pPr indent="0" lvl="0" marL="0" marR="0" rtl="0" algn="l">
                        <a:spcBef>
                          <a:spcPts val="0"/>
                        </a:spcBef>
                        <a:spcAft>
                          <a:spcPts val="0"/>
                        </a:spcAft>
                        <a:buNone/>
                      </a:pPr>
                      <a:r>
                        <a:rPr lang="en-US" sz="1400"/>
                        <a:t>Static</a:t>
                      </a:r>
                      <a:endParaRPr/>
                    </a:p>
                  </a:txBody>
                  <a:tcPr marT="45725" marB="45725" marR="91450" marL="91450"/>
                </a:tc>
                <a:tc>
                  <a:txBody>
                    <a:bodyPr/>
                    <a:lstStyle/>
                    <a:p>
                      <a:pPr indent="0" lvl="0" marL="0" marR="0" rtl="0" algn="l">
                        <a:spcBef>
                          <a:spcPts val="0"/>
                        </a:spcBef>
                        <a:spcAft>
                          <a:spcPts val="0"/>
                        </a:spcAft>
                        <a:buNone/>
                      </a:pPr>
                      <a:r>
                        <a:rPr lang="en-US" sz="1400"/>
                        <a:t>Discrete</a:t>
                      </a:r>
                      <a:endParaRPr/>
                    </a:p>
                  </a:txBody>
                  <a:tcPr marT="45725" marB="45725" marR="91450" marL="91450"/>
                </a:tc>
                <a:tc>
                  <a:txBody>
                    <a:bodyPr/>
                    <a:lstStyle/>
                    <a:p>
                      <a:pPr indent="0" lvl="0" marL="0" marR="0" rtl="0" algn="l">
                        <a:spcBef>
                          <a:spcPts val="0"/>
                        </a:spcBef>
                        <a:spcAft>
                          <a:spcPts val="0"/>
                        </a:spcAft>
                        <a:buNone/>
                      </a:pPr>
                      <a:r>
                        <a:rPr lang="en-US" sz="1400"/>
                        <a:t>Agents</a:t>
                      </a:r>
                      <a:endParaRPr/>
                    </a:p>
                  </a:txBody>
                  <a:tcPr marT="45725" marB="45725" marR="91450" marL="91450"/>
                </a:tc>
              </a:tr>
              <a:tr h="370850">
                <a:tc>
                  <a:txBody>
                    <a:bodyPr/>
                    <a:lstStyle/>
                    <a:p>
                      <a:pPr indent="0" lvl="0" marL="0" marR="0" rtl="0" algn="l">
                        <a:spcBef>
                          <a:spcPts val="0"/>
                        </a:spcBef>
                        <a:spcAft>
                          <a:spcPts val="0"/>
                        </a:spcAft>
                        <a:buNone/>
                      </a:pPr>
                      <a:r>
                        <a:rPr lang="en-US" sz="1200"/>
                        <a:t>Chess with a clock</a:t>
                      </a:r>
                      <a:endParaRPr/>
                    </a:p>
                  </a:txBody>
                  <a:tcPr marT="45725" marB="45725" marR="91450" marL="91450"/>
                </a:tc>
                <a:tc>
                  <a:txBody>
                    <a:bodyPr/>
                    <a:lstStyle/>
                    <a:p>
                      <a:pPr indent="0" lvl="0" marL="0" marR="0" rtl="0" algn="l">
                        <a:spcBef>
                          <a:spcPts val="0"/>
                        </a:spcBef>
                        <a:spcAft>
                          <a:spcPts val="0"/>
                        </a:spcAft>
                        <a:buNone/>
                      </a:pPr>
                      <a:r>
                        <a:rPr lang="en-US" sz="1200"/>
                        <a:t>Fully</a:t>
                      </a:r>
                      <a:endParaRPr/>
                    </a:p>
                  </a:txBody>
                  <a:tcPr marT="45725" marB="45725" marR="91450" marL="91450"/>
                </a:tc>
                <a:tc>
                  <a:txBody>
                    <a:bodyPr/>
                    <a:lstStyle/>
                    <a:p>
                      <a:pPr indent="0" lvl="0" marL="0" marR="0" rtl="0" algn="l">
                        <a:spcBef>
                          <a:spcPts val="0"/>
                        </a:spcBef>
                        <a:spcAft>
                          <a:spcPts val="0"/>
                        </a:spcAft>
                        <a:buNone/>
                      </a:pPr>
                      <a:r>
                        <a:rPr lang="en-US" sz="1200"/>
                        <a:t>Strategic</a:t>
                      </a:r>
                      <a:endParaRPr/>
                    </a:p>
                  </a:txBody>
                  <a:tcPr marT="45725" marB="45725" marR="91450" marL="91450"/>
                </a:tc>
                <a:tc>
                  <a:txBody>
                    <a:bodyPr/>
                    <a:lstStyle/>
                    <a:p>
                      <a:pPr indent="0" lvl="0" marL="0" marR="0" rtl="0" algn="l">
                        <a:spcBef>
                          <a:spcPts val="0"/>
                        </a:spcBef>
                        <a:spcAft>
                          <a:spcPts val="0"/>
                        </a:spcAft>
                        <a:buNone/>
                      </a:pPr>
                      <a:r>
                        <a:rPr lang="en-US" sz="1200"/>
                        <a:t>Sequential</a:t>
                      </a:r>
                      <a:endParaRPr/>
                    </a:p>
                  </a:txBody>
                  <a:tcPr marT="45725" marB="45725" marR="91450" marL="91450"/>
                </a:tc>
                <a:tc>
                  <a:txBody>
                    <a:bodyPr/>
                    <a:lstStyle/>
                    <a:p>
                      <a:pPr indent="0" lvl="0" marL="0" marR="0" rtl="0" algn="l">
                        <a:spcBef>
                          <a:spcPts val="0"/>
                        </a:spcBef>
                        <a:spcAft>
                          <a:spcPts val="0"/>
                        </a:spcAft>
                        <a:buNone/>
                      </a:pPr>
                      <a:r>
                        <a:rPr lang="en-US" sz="1200"/>
                        <a:t>Semi</a:t>
                      </a:r>
                      <a:endParaRPr/>
                    </a:p>
                  </a:txBody>
                  <a:tcPr marT="45725" marB="45725" marR="91450" marL="91450"/>
                </a:tc>
                <a:tc>
                  <a:txBody>
                    <a:bodyPr/>
                    <a:lstStyle/>
                    <a:p>
                      <a:pPr indent="0" lvl="0" marL="0" marR="0" rtl="0" algn="l">
                        <a:spcBef>
                          <a:spcPts val="0"/>
                        </a:spcBef>
                        <a:spcAft>
                          <a:spcPts val="0"/>
                        </a:spcAft>
                        <a:buNone/>
                      </a:pPr>
                      <a:r>
                        <a:rPr lang="en-US" sz="1200"/>
                        <a:t>Discrete</a:t>
                      </a:r>
                      <a:endParaRPr/>
                    </a:p>
                  </a:txBody>
                  <a:tcPr marT="45725" marB="45725" marR="91450" marL="91450"/>
                </a:tc>
                <a:tc>
                  <a:txBody>
                    <a:bodyPr/>
                    <a:lstStyle/>
                    <a:p>
                      <a:pPr indent="0" lvl="0" marL="0" marR="0" rtl="0" algn="l">
                        <a:spcBef>
                          <a:spcPts val="0"/>
                        </a:spcBef>
                        <a:spcAft>
                          <a:spcPts val="0"/>
                        </a:spcAft>
                        <a:buNone/>
                      </a:pPr>
                      <a:r>
                        <a:rPr lang="en-US" sz="1200"/>
                        <a:t>Multi</a:t>
                      </a:r>
                      <a:endParaRPr/>
                    </a:p>
                  </a:txBody>
                  <a:tcPr marT="45725" marB="45725" marR="91450" marL="91450"/>
                </a:tc>
              </a:tr>
              <a:tr h="370850">
                <a:tc>
                  <a:txBody>
                    <a:bodyPr/>
                    <a:lstStyle/>
                    <a:p>
                      <a:pPr indent="0" lvl="0" marL="0" marR="0" rtl="0" algn="l">
                        <a:spcBef>
                          <a:spcPts val="0"/>
                        </a:spcBef>
                        <a:spcAft>
                          <a:spcPts val="0"/>
                        </a:spcAft>
                        <a:buNone/>
                      </a:pPr>
                      <a:r>
                        <a:rPr lang="en-US" sz="1200"/>
                        <a:t>Chess without a clock</a:t>
                      </a:r>
                      <a:endParaRPr/>
                    </a:p>
                  </a:txBody>
                  <a:tcPr marT="45725" marB="45725" marR="91450" marL="91450"/>
                </a:tc>
                <a:tc>
                  <a:txBody>
                    <a:bodyPr/>
                    <a:lstStyle/>
                    <a:p>
                      <a:pPr indent="0" lvl="0" marL="0" marR="0" rtl="0" algn="l">
                        <a:spcBef>
                          <a:spcPts val="0"/>
                        </a:spcBef>
                        <a:spcAft>
                          <a:spcPts val="0"/>
                        </a:spcAft>
                        <a:buNone/>
                      </a:pPr>
                      <a:r>
                        <a:rPr lang="en-US" sz="1200"/>
                        <a:t>Fully</a:t>
                      </a:r>
                      <a:endParaRPr/>
                    </a:p>
                  </a:txBody>
                  <a:tcPr marT="45725" marB="45725" marR="91450" marL="91450"/>
                </a:tc>
                <a:tc>
                  <a:txBody>
                    <a:bodyPr/>
                    <a:lstStyle/>
                    <a:p>
                      <a:pPr indent="0" lvl="0" marL="0" marR="0" rtl="0" algn="l">
                        <a:spcBef>
                          <a:spcPts val="0"/>
                        </a:spcBef>
                        <a:spcAft>
                          <a:spcPts val="0"/>
                        </a:spcAft>
                        <a:buNone/>
                      </a:pPr>
                      <a:r>
                        <a:rPr lang="en-US" sz="1200"/>
                        <a:t>Strategic</a:t>
                      </a:r>
                      <a:endParaRPr/>
                    </a:p>
                  </a:txBody>
                  <a:tcPr marT="45725" marB="45725" marR="91450" marL="91450"/>
                </a:tc>
                <a:tc>
                  <a:txBody>
                    <a:bodyPr/>
                    <a:lstStyle/>
                    <a:p>
                      <a:pPr indent="0" lvl="0" marL="0" marR="0" rtl="0" algn="l">
                        <a:spcBef>
                          <a:spcPts val="0"/>
                        </a:spcBef>
                        <a:spcAft>
                          <a:spcPts val="0"/>
                        </a:spcAft>
                        <a:buNone/>
                      </a:pPr>
                      <a:r>
                        <a:rPr lang="en-US" sz="1200"/>
                        <a:t>Sequential</a:t>
                      </a:r>
                      <a:endParaRPr/>
                    </a:p>
                  </a:txBody>
                  <a:tcPr marT="45725" marB="45725" marR="91450" marL="91450"/>
                </a:tc>
                <a:tc>
                  <a:txBody>
                    <a:bodyPr/>
                    <a:lstStyle/>
                    <a:p>
                      <a:pPr indent="0" lvl="0" marL="0" marR="0" rtl="0" algn="l">
                        <a:spcBef>
                          <a:spcPts val="0"/>
                        </a:spcBef>
                        <a:spcAft>
                          <a:spcPts val="0"/>
                        </a:spcAft>
                        <a:buNone/>
                      </a:pPr>
                      <a:r>
                        <a:rPr lang="en-US" sz="1200"/>
                        <a:t>Static</a:t>
                      </a:r>
                      <a:endParaRPr/>
                    </a:p>
                  </a:txBody>
                  <a:tcPr marT="45725" marB="45725" marR="91450" marL="91450"/>
                </a:tc>
                <a:tc>
                  <a:txBody>
                    <a:bodyPr/>
                    <a:lstStyle/>
                    <a:p>
                      <a:pPr indent="0" lvl="0" marL="0" marR="0" rtl="0" algn="l">
                        <a:spcBef>
                          <a:spcPts val="0"/>
                        </a:spcBef>
                        <a:spcAft>
                          <a:spcPts val="0"/>
                        </a:spcAft>
                        <a:buNone/>
                      </a:pPr>
                      <a:r>
                        <a:rPr lang="en-US" sz="1200"/>
                        <a:t>Discrete</a:t>
                      </a:r>
                      <a:endParaRPr/>
                    </a:p>
                  </a:txBody>
                  <a:tcPr marT="45725" marB="45725" marR="91450" marL="91450"/>
                </a:tc>
                <a:tc>
                  <a:txBody>
                    <a:bodyPr/>
                    <a:lstStyle/>
                    <a:p>
                      <a:pPr indent="0" lvl="0" marL="0" marR="0" rtl="0" algn="l">
                        <a:spcBef>
                          <a:spcPts val="0"/>
                        </a:spcBef>
                        <a:spcAft>
                          <a:spcPts val="0"/>
                        </a:spcAft>
                        <a:buNone/>
                      </a:pPr>
                      <a:r>
                        <a:rPr lang="en-US" sz="1200"/>
                        <a:t>Multi</a:t>
                      </a:r>
                      <a:endParaRPr/>
                    </a:p>
                  </a:txBody>
                  <a:tcPr marT="45725" marB="45725" marR="91450" marL="91450"/>
                </a:tc>
              </a:tr>
              <a:tr h="370850">
                <a:tc>
                  <a:txBody>
                    <a:bodyPr/>
                    <a:lstStyle/>
                    <a:p>
                      <a:pPr indent="0" lvl="0" marL="0" marR="0" rtl="0" algn="l">
                        <a:spcBef>
                          <a:spcPts val="0"/>
                        </a:spcBef>
                        <a:spcAft>
                          <a:spcPts val="0"/>
                        </a:spcAft>
                        <a:buNone/>
                      </a:pPr>
                      <a:r>
                        <a:rPr lang="en-US" sz="1200"/>
                        <a:t>Poker</a:t>
                      </a:r>
                      <a:endParaRPr/>
                    </a:p>
                  </a:txBody>
                  <a:tcPr marT="45725" marB="45725" marR="91450" marL="91450"/>
                </a:tc>
                <a:tc>
                  <a:txBody>
                    <a:bodyPr/>
                    <a:lstStyle/>
                    <a:p>
                      <a:pPr indent="0" lvl="0" marL="0" marR="0" rtl="0" algn="l">
                        <a:spcBef>
                          <a:spcPts val="0"/>
                        </a:spcBef>
                        <a:spcAft>
                          <a:spcPts val="0"/>
                        </a:spcAft>
                        <a:buNone/>
                      </a:pPr>
                      <a:r>
                        <a:rPr lang="en-US" sz="1200"/>
                        <a:t>Partial</a:t>
                      </a:r>
                      <a:endParaRPr/>
                    </a:p>
                  </a:txBody>
                  <a:tcPr marT="45725" marB="45725" marR="91450" marL="91450"/>
                </a:tc>
                <a:tc>
                  <a:txBody>
                    <a:bodyPr/>
                    <a:lstStyle/>
                    <a:p>
                      <a:pPr indent="0" lvl="0" marL="0" marR="0" rtl="0" algn="l">
                        <a:spcBef>
                          <a:spcPts val="0"/>
                        </a:spcBef>
                        <a:spcAft>
                          <a:spcPts val="0"/>
                        </a:spcAft>
                        <a:buNone/>
                      </a:pPr>
                      <a:r>
                        <a:rPr lang="en-US" sz="1200"/>
                        <a:t>Strategic</a:t>
                      </a:r>
                      <a:endParaRPr/>
                    </a:p>
                  </a:txBody>
                  <a:tcPr marT="45725" marB="45725" marR="91450" marL="91450"/>
                </a:tc>
                <a:tc>
                  <a:txBody>
                    <a:bodyPr/>
                    <a:lstStyle/>
                    <a:p>
                      <a:pPr indent="0" lvl="0" marL="0" marR="0" rtl="0" algn="l">
                        <a:spcBef>
                          <a:spcPts val="0"/>
                        </a:spcBef>
                        <a:spcAft>
                          <a:spcPts val="0"/>
                        </a:spcAft>
                        <a:buNone/>
                      </a:pPr>
                      <a:r>
                        <a:rPr lang="en-US" sz="1200"/>
                        <a:t>Sequential</a:t>
                      </a:r>
                      <a:endParaRPr/>
                    </a:p>
                  </a:txBody>
                  <a:tcPr marT="45725" marB="45725" marR="91450" marL="91450"/>
                </a:tc>
                <a:tc>
                  <a:txBody>
                    <a:bodyPr/>
                    <a:lstStyle/>
                    <a:p>
                      <a:pPr indent="0" lvl="0" marL="0" marR="0" rtl="0" algn="l">
                        <a:spcBef>
                          <a:spcPts val="0"/>
                        </a:spcBef>
                        <a:spcAft>
                          <a:spcPts val="0"/>
                        </a:spcAft>
                        <a:buNone/>
                      </a:pPr>
                      <a:r>
                        <a:rPr lang="en-US" sz="1200"/>
                        <a:t>Static</a:t>
                      </a:r>
                      <a:endParaRPr/>
                    </a:p>
                  </a:txBody>
                  <a:tcPr marT="45725" marB="45725" marR="91450" marL="91450"/>
                </a:tc>
                <a:tc>
                  <a:txBody>
                    <a:bodyPr/>
                    <a:lstStyle/>
                    <a:p>
                      <a:pPr indent="0" lvl="0" marL="0" marR="0" rtl="0" algn="l">
                        <a:spcBef>
                          <a:spcPts val="0"/>
                        </a:spcBef>
                        <a:spcAft>
                          <a:spcPts val="0"/>
                        </a:spcAft>
                        <a:buNone/>
                      </a:pPr>
                      <a:r>
                        <a:rPr lang="en-US" sz="1200"/>
                        <a:t>Discrete</a:t>
                      </a:r>
                      <a:endParaRPr/>
                    </a:p>
                  </a:txBody>
                  <a:tcPr marT="45725" marB="45725" marR="91450" marL="91450"/>
                </a:tc>
                <a:tc>
                  <a:txBody>
                    <a:bodyPr/>
                    <a:lstStyle/>
                    <a:p>
                      <a:pPr indent="0" lvl="0" marL="0" marR="0" rtl="0" algn="l">
                        <a:spcBef>
                          <a:spcPts val="0"/>
                        </a:spcBef>
                        <a:spcAft>
                          <a:spcPts val="0"/>
                        </a:spcAft>
                        <a:buNone/>
                      </a:pPr>
                      <a:r>
                        <a:rPr lang="en-US" sz="1200"/>
                        <a:t>Multi</a:t>
                      </a:r>
                      <a:endParaRPr/>
                    </a:p>
                  </a:txBody>
                  <a:tcPr marT="45725" marB="45725" marR="91450" marL="91450"/>
                </a:tc>
              </a:tr>
              <a:tr h="370850">
                <a:tc>
                  <a:txBody>
                    <a:bodyPr/>
                    <a:lstStyle/>
                    <a:p>
                      <a:pPr indent="0" lvl="0" marL="0" marR="0" rtl="0" algn="l">
                        <a:spcBef>
                          <a:spcPts val="0"/>
                        </a:spcBef>
                        <a:spcAft>
                          <a:spcPts val="0"/>
                        </a:spcAft>
                        <a:buNone/>
                      </a:pPr>
                      <a:r>
                        <a:rPr lang="en-US" sz="1200"/>
                        <a:t>Backgammon</a:t>
                      </a:r>
                      <a:endParaRPr/>
                    </a:p>
                  </a:txBody>
                  <a:tcPr marT="45725" marB="45725" marR="91450" marL="91450"/>
                </a:tc>
                <a:tc>
                  <a:txBody>
                    <a:bodyPr/>
                    <a:lstStyle/>
                    <a:p>
                      <a:pPr indent="0" lvl="0" marL="0" marR="0" rtl="0" algn="l">
                        <a:spcBef>
                          <a:spcPts val="0"/>
                        </a:spcBef>
                        <a:spcAft>
                          <a:spcPts val="0"/>
                        </a:spcAft>
                        <a:buNone/>
                      </a:pPr>
                      <a:r>
                        <a:rPr lang="en-US" sz="1200"/>
                        <a:t>Fully</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200"/>
                        <a:t>Sequential</a:t>
                      </a:r>
                      <a:endParaRPr/>
                    </a:p>
                  </a:txBody>
                  <a:tcPr marT="45725" marB="45725" marR="91450" marL="91450"/>
                </a:tc>
                <a:tc>
                  <a:txBody>
                    <a:bodyPr/>
                    <a:lstStyle/>
                    <a:p>
                      <a:pPr indent="0" lvl="0" marL="0" marR="0" rtl="0" algn="l">
                        <a:spcBef>
                          <a:spcPts val="0"/>
                        </a:spcBef>
                        <a:spcAft>
                          <a:spcPts val="0"/>
                        </a:spcAft>
                        <a:buNone/>
                      </a:pPr>
                      <a:r>
                        <a:rPr lang="en-US" sz="1200"/>
                        <a:t>Static</a:t>
                      </a:r>
                      <a:endParaRPr/>
                    </a:p>
                  </a:txBody>
                  <a:tcPr marT="45725" marB="45725" marR="91450" marL="91450"/>
                </a:tc>
                <a:tc>
                  <a:txBody>
                    <a:bodyPr/>
                    <a:lstStyle/>
                    <a:p>
                      <a:pPr indent="0" lvl="0" marL="0" marR="0" rtl="0" algn="l">
                        <a:spcBef>
                          <a:spcPts val="0"/>
                        </a:spcBef>
                        <a:spcAft>
                          <a:spcPts val="0"/>
                        </a:spcAft>
                        <a:buNone/>
                      </a:pPr>
                      <a:r>
                        <a:rPr lang="en-US" sz="1200"/>
                        <a:t>Discrete</a:t>
                      </a:r>
                      <a:endParaRPr/>
                    </a:p>
                  </a:txBody>
                  <a:tcPr marT="45725" marB="45725" marR="91450" marL="91450"/>
                </a:tc>
                <a:tc>
                  <a:txBody>
                    <a:bodyPr/>
                    <a:lstStyle/>
                    <a:p>
                      <a:pPr indent="0" lvl="0" marL="0" marR="0" rtl="0" algn="l">
                        <a:spcBef>
                          <a:spcPts val="0"/>
                        </a:spcBef>
                        <a:spcAft>
                          <a:spcPts val="0"/>
                        </a:spcAft>
                        <a:buNone/>
                      </a:pPr>
                      <a:r>
                        <a:rPr lang="en-US" sz="1200"/>
                        <a:t>Multi</a:t>
                      </a:r>
                      <a:endParaRPr/>
                    </a:p>
                  </a:txBody>
                  <a:tcPr marT="45725" marB="45725" marR="91450" marL="91450"/>
                </a:tc>
              </a:tr>
            </a:tbl>
          </a:graphicData>
        </a:graphic>
      </p:graphicFrame>
      <p:pic>
        <p:nvPicPr>
          <p:cNvPr id="416" name="Google Shape;416;p50"/>
          <p:cNvPicPr preferRelativeResize="0"/>
          <p:nvPr/>
        </p:nvPicPr>
        <p:blipFill rotWithShape="1">
          <a:blip r:embed="rId3">
            <a:alphaModFix/>
          </a:blip>
          <a:srcRect b="0" l="0" r="0" t="0"/>
          <a:stretch/>
        </p:blipFill>
        <p:spPr>
          <a:xfrm>
            <a:off x="4770927" y="3942826"/>
            <a:ext cx="4062923" cy="291517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51"/>
          <p:cNvPicPr preferRelativeResize="0"/>
          <p:nvPr/>
        </p:nvPicPr>
        <p:blipFill rotWithShape="1">
          <a:blip r:embed="rId3">
            <a:alphaModFix/>
          </a:blip>
          <a:srcRect b="0" l="0" r="0" t="0"/>
          <a:stretch/>
        </p:blipFill>
        <p:spPr>
          <a:xfrm>
            <a:off x="0" y="1600200"/>
            <a:ext cx="2738438" cy="1752600"/>
          </a:xfrm>
          <a:prstGeom prst="rect">
            <a:avLst/>
          </a:prstGeom>
          <a:noFill/>
          <a:ln>
            <a:noFill/>
          </a:ln>
        </p:spPr>
      </p:pic>
      <p:sp>
        <p:nvSpPr>
          <p:cNvPr id="423" name="Google Shape;423;p5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Arial"/>
              <a:buNone/>
            </a:pPr>
            <a:r>
              <a:rPr lang="en-US">
                <a:solidFill>
                  <a:srgbClr val="FF0000"/>
                </a:solidFill>
              </a:rPr>
              <a:t>Environment Examples</a:t>
            </a:r>
            <a:endParaRPr/>
          </a:p>
        </p:txBody>
      </p:sp>
      <p:sp>
        <p:nvSpPr>
          <p:cNvPr id="424" name="Google Shape;424;p51"/>
          <p:cNvSpPr txBox="1"/>
          <p:nvPr/>
        </p:nvSpPr>
        <p:spPr>
          <a:xfrm>
            <a:off x="0" y="5103674"/>
            <a:ext cx="3963457"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Fully observable vs. partially observable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Deterministic vs. stochastic / strategic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Episodic vs. sequential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Static vs. dynamic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Discrete vs. continuous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Single agent vs. multiagent</a:t>
            </a:r>
            <a:endParaRPr sz="1800">
              <a:solidFill>
                <a:schemeClr val="dk1"/>
              </a:solidFill>
              <a:latin typeface="Arial"/>
              <a:ea typeface="Arial"/>
              <a:cs typeface="Arial"/>
              <a:sym typeface="Arial"/>
            </a:endParaRPr>
          </a:p>
        </p:txBody>
      </p:sp>
      <p:graphicFrame>
        <p:nvGraphicFramePr>
          <p:cNvPr id="425" name="Google Shape;425;p51"/>
          <p:cNvGraphicFramePr/>
          <p:nvPr/>
        </p:nvGraphicFramePr>
        <p:xfrm>
          <a:off x="2667001" y="1524000"/>
          <a:ext cx="3000000" cy="3000000"/>
        </p:xfrm>
        <a:graphic>
          <a:graphicData uri="http://schemas.openxmlformats.org/drawingml/2006/table">
            <a:tbl>
              <a:tblPr bandRow="1" firstRow="1">
                <a:noFill/>
                <a:tableStyleId>{7F23F3A5-EAAB-4963-8EDE-719608F37E22}</a:tableStyleId>
              </a:tblPr>
              <a:tblGrid>
                <a:gridCol w="1828800"/>
                <a:gridCol w="685800"/>
                <a:gridCol w="838200"/>
                <a:gridCol w="967650"/>
                <a:gridCol w="594900"/>
                <a:gridCol w="818000"/>
                <a:gridCol w="743650"/>
              </a:tblGrid>
              <a:tr h="370850">
                <a:tc>
                  <a:txBody>
                    <a:bodyPr/>
                    <a:lstStyle/>
                    <a:p>
                      <a:pPr indent="0" lvl="0" marL="0" marR="0" rtl="0" algn="l">
                        <a:spcBef>
                          <a:spcPts val="0"/>
                        </a:spcBef>
                        <a:spcAft>
                          <a:spcPts val="0"/>
                        </a:spcAft>
                        <a:buNone/>
                      </a:pPr>
                      <a:r>
                        <a:rPr lang="en-US" sz="1400"/>
                        <a:t>Environment</a:t>
                      </a:r>
                      <a:endParaRPr/>
                    </a:p>
                  </a:txBody>
                  <a:tcPr marT="45725" marB="45725" marR="91450" marL="91450"/>
                </a:tc>
                <a:tc>
                  <a:txBody>
                    <a:bodyPr/>
                    <a:lstStyle/>
                    <a:p>
                      <a:pPr indent="0" lvl="0" marL="0" marR="0" rtl="0" algn="l">
                        <a:spcBef>
                          <a:spcPts val="0"/>
                        </a:spcBef>
                        <a:spcAft>
                          <a:spcPts val="0"/>
                        </a:spcAft>
                        <a:buNone/>
                      </a:pPr>
                      <a:r>
                        <a:rPr lang="en-US" sz="1400"/>
                        <a:t>Observable</a:t>
                      </a:r>
                      <a:endParaRPr/>
                    </a:p>
                  </a:txBody>
                  <a:tcPr marT="45725" marB="45725" marR="91450" marL="91450"/>
                </a:tc>
                <a:tc>
                  <a:txBody>
                    <a:bodyPr/>
                    <a:lstStyle/>
                    <a:p>
                      <a:pPr indent="0" lvl="0" marL="0" marR="0" rtl="0" algn="l">
                        <a:spcBef>
                          <a:spcPts val="0"/>
                        </a:spcBef>
                        <a:spcAft>
                          <a:spcPts val="0"/>
                        </a:spcAft>
                        <a:buNone/>
                      </a:pPr>
                      <a:r>
                        <a:rPr lang="en-US" sz="1400"/>
                        <a:t>Deterministic</a:t>
                      </a:r>
                      <a:endParaRPr/>
                    </a:p>
                  </a:txBody>
                  <a:tcPr marT="45725" marB="45725" marR="91450" marL="91450"/>
                </a:tc>
                <a:tc>
                  <a:txBody>
                    <a:bodyPr/>
                    <a:lstStyle/>
                    <a:p>
                      <a:pPr indent="0" lvl="0" marL="0" marR="0" rtl="0" algn="l">
                        <a:spcBef>
                          <a:spcPts val="0"/>
                        </a:spcBef>
                        <a:spcAft>
                          <a:spcPts val="0"/>
                        </a:spcAft>
                        <a:buNone/>
                      </a:pPr>
                      <a:r>
                        <a:rPr lang="en-US" sz="1400"/>
                        <a:t>Episodic</a:t>
                      </a:r>
                      <a:endParaRPr/>
                    </a:p>
                  </a:txBody>
                  <a:tcPr marT="45725" marB="45725" marR="91450" marL="91450"/>
                </a:tc>
                <a:tc>
                  <a:txBody>
                    <a:bodyPr/>
                    <a:lstStyle/>
                    <a:p>
                      <a:pPr indent="0" lvl="0" marL="0" marR="0" rtl="0" algn="l">
                        <a:spcBef>
                          <a:spcPts val="0"/>
                        </a:spcBef>
                        <a:spcAft>
                          <a:spcPts val="0"/>
                        </a:spcAft>
                        <a:buNone/>
                      </a:pPr>
                      <a:r>
                        <a:rPr lang="en-US" sz="1400"/>
                        <a:t>Static</a:t>
                      </a:r>
                      <a:endParaRPr/>
                    </a:p>
                  </a:txBody>
                  <a:tcPr marT="45725" marB="45725" marR="91450" marL="91450"/>
                </a:tc>
                <a:tc>
                  <a:txBody>
                    <a:bodyPr/>
                    <a:lstStyle/>
                    <a:p>
                      <a:pPr indent="0" lvl="0" marL="0" marR="0" rtl="0" algn="l">
                        <a:spcBef>
                          <a:spcPts val="0"/>
                        </a:spcBef>
                        <a:spcAft>
                          <a:spcPts val="0"/>
                        </a:spcAft>
                        <a:buNone/>
                      </a:pPr>
                      <a:r>
                        <a:rPr lang="en-US" sz="1400"/>
                        <a:t>Discrete</a:t>
                      </a:r>
                      <a:endParaRPr/>
                    </a:p>
                  </a:txBody>
                  <a:tcPr marT="45725" marB="45725" marR="91450" marL="91450"/>
                </a:tc>
                <a:tc>
                  <a:txBody>
                    <a:bodyPr/>
                    <a:lstStyle/>
                    <a:p>
                      <a:pPr indent="0" lvl="0" marL="0" marR="0" rtl="0" algn="l">
                        <a:spcBef>
                          <a:spcPts val="0"/>
                        </a:spcBef>
                        <a:spcAft>
                          <a:spcPts val="0"/>
                        </a:spcAft>
                        <a:buNone/>
                      </a:pPr>
                      <a:r>
                        <a:rPr lang="en-US" sz="1400"/>
                        <a:t>Agents</a:t>
                      </a:r>
                      <a:endParaRPr/>
                    </a:p>
                  </a:txBody>
                  <a:tcPr marT="45725" marB="45725" marR="91450" marL="91450"/>
                </a:tc>
              </a:tr>
              <a:tr h="370850">
                <a:tc>
                  <a:txBody>
                    <a:bodyPr/>
                    <a:lstStyle/>
                    <a:p>
                      <a:pPr indent="0" lvl="0" marL="0" marR="0" rtl="0" algn="l">
                        <a:spcBef>
                          <a:spcPts val="0"/>
                        </a:spcBef>
                        <a:spcAft>
                          <a:spcPts val="0"/>
                        </a:spcAft>
                        <a:buNone/>
                      </a:pPr>
                      <a:r>
                        <a:rPr lang="en-US" sz="1100"/>
                        <a:t>Chess with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Semi</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Chess without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Poker</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Backgammon</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Taxi driving</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Dynamic</a:t>
                      </a:r>
                      <a:endParaRPr/>
                    </a:p>
                  </a:txBody>
                  <a:tcPr marT="45725" marB="45725" marR="91450" marL="91450"/>
                </a:tc>
                <a:tc>
                  <a:txBody>
                    <a:bodyPr/>
                    <a:lstStyle/>
                    <a:p>
                      <a:pPr indent="0" lvl="0" marL="0" marR="0" rtl="0" algn="l">
                        <a:spcBef>
                          <a:spcPts val="0"/>
                        </a:spcBef>
                        <a:spcAft>
                          <a:spcPts val="0"/>
                        </a:spcAft>
                        <a:buNone/>
                      </a:pPr>
                      <a:r>
                        <a:rPr lang="en-US" sz="1100"/>
                        <a:t>Continuous</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Arial"/>
              <a:buNone/>
            </a:pPr>
            <a:r>
              <a:rPr lang="en-US">
                <a:solidFill>
                  <a:srgbClr val="FF0000"/>
                </a:solidFill>
              </a:rPr>
              <a:t>Environment Examples</a:t>
            </a:r>
            <a:endParaRPr/>
          </a:p>
        </p:txBody>
      </p:sp>
      <p:sp>
        <p:nvSpPr>
          <p:cNvPr id="432" name="Google Shape;432;p52"/>
          <p:cNvSpPr txBox="1"/>
          <p:nvPr/>
        </p:nvSpPr>
        <p:spPr>
          <a:xfrm>
            <a:off x="0" y="5103674"/>
            <a:ext cx="3963457"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Fully observable vs. partially observable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Deterministic vs. stochastic / strategic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Episodic vs. sequential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Static vs. dynamic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Discrete vs. continuous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Single agent vs. multiagent</a:t>
            </a:r>
            <a:endParaRPr sz="1800">
              <a:solidFill>
                <a:schemeClr val="dk1"/>
              </a:solidFill>
              <a:latin typeface="Arial"/>
              <a:ea typeface="Arial"/>
              <a:cs typeface="Arial"/>
              <a:sym typeface="Arial"/>
            </a:endParaRPr>
          </a:p>
        </p:txBody>
      </p:sp>
      <p:graphicFrame>
        <p:nvGraphicFramePr>
          <p:cNvPr id="433" name="Google Shape;433;p52"/>
          <p:cNvGraphicFramePr/>
          <p:nvPr/>
        </p:nvGraphicFramePr>
        <p:xfrm>
          <a:off x="2667001" y="1524000"/>
          <a:ext cx="3000000" cy="3000000"/>
        </p:xfrm>
        <a:graphic>
          <a:graphicData uri="http://schemas.openxmlformats.org/drawingml/2006/table">
            <a:tbl>
              <a:tblPr bandRow="1" firstRow="1">
                <a:noFill/>
                <a:tableStyleId>{7F23F3A5-EAAB-4963-8EDE-719608F37E22}</a:tableStyleId>
              </a:tblPr>
              <a:tblGrid>
                <a:gridCol w="1828800"/>
                <a:gridCol w="685800"/>
                <a:gridCol w="838200"/>
                <a:gridCol w="967650"/>
                <a:gridCol w="594900"/>
                <a:gridCol w="818000"/>
                <a:gridCol w="743650"/>
              </a:tblGrid>
              <a:tr h="370850">
                <a:tc>
                  <a:txBody>
                    <a:bodyPr/>
                    <a:lstStyle/>
                    <a:p>
                      <a:pPr indent="0" lvl="0" marL="0" marR="0" rtl="0" algn="l">
                        <a:spcBef>
                          <a:spcPts val="0"/>
                        </a:spcBef>
                        <a:spcAft>
                          <a:spcPts val="0"/>
                        </a:spcAft>
                        <a:buNone/>
                      </a:pPr>
                      <a:r>
                        <a:rPr lang="en-US" sz="1400"/>
                        <a:t>Environment</a:t>
                      </a:r>
                      <a:endParaRPr/>
                    </a:p>
                  </a:txBody>
                  <a:tcPr marT="45725" marB="45725" marR="91450" marL="91450"/>
                </a:tc>
                <a:tc>
                  <a:txBody>
                    <a:bodyPr/>
                    <a:lstStyle/>
                    <a:p>
                      <a:pPr indent="0" lvl="0" marL="0" marR="0" rtl="0" algn="l">
                        <a:spcBef>
                          <a:spcPts val="0"/>
                        </a:spcBef>
                        <a:spcAft>
                          <a:spcPts val="0"/>
                        </a:spcAft>
                        <a:buNone/>
                      </a:pPr>
                      <a:r>
                        <a:rPr lang="en-US" sz="1400"/>
                        <a:t>Observable</a:t>
                      </a:r>
                      <a:endParaRPr/>
                    </a:p>
                  </a:txBody>
                  <a:tcPr marT="45725" marB="45725" marR="91450" marL="91450"/>
                </a:tc>
                <a:tc>
                  <a:txBody>
                    <a:bodyPr/>
                    <a:lstStyle/>
                    <a:p>
                      <a:pPr indent="0" lvl="0" marL="0" marR="0" rtl="0" algn="l">
                        <a:spcBef>
                          <a:spcPts val="0"/>
                        </a:spcBef>
                        <a:spcAft>
                          <a:spcPts val="0"/>
                        </a:spcAft>
                        <a:buNone/>
                      </a:pPr>
                      <a:r>
                        <a:rPr lang="en-US" sz="1400"/>
                        <a:t>Deterministic</a:t>
                      </a:r>
                      <a:endParaRPr/>
                    </a:p>
                  </a:txBody>
                  <a:tcPr marT="45725" marB="45725" marR="91450" marL="91450"/>
                </a:tc>
                <a:tc>
                  <a:txBody>
                    <a:bodyPr/>
                    <a:lstStyle/>
                    <a:p>
                      <a:pPr indent="0" lvl="0" marL="0" marR="0" rtl="0" algn="l">
                        <a:spcBef>
                          <a:spcPts val="0"/>
                        </a:spcBef>
                        <a:spcAft>
                          <a:spcPts val="0"/>
                        </a:spcAft>
                        <a:buNone/>
                      </a:pPr>
                      <a:r>
                        <a:rPr lang="en-US" sz="1400"/>
                        <a:t>Episodic</a:t>
                      </a:r>
                      <a:endParaRPr/>
                    </a:p>
                  </a:txBody>
                  <a:tcPr marT="45725" marB="45725" marR="91450" marL="91450"/>
                </a:tc>
                <a:tc>
                  <a:txBody>
                    <a:bodyPr/>
                    <a:lstStyle/>
                    <a:p>
                      <a:pPr indent="0" lvl="0" marL="0" marR="0" rtl="0" algn="l">
                        <a:spcBef>
                          <a:spcPts val="0"/>
                        </a:spcBef>
                        <a:spcAft>
                          <a:spcPts val="0"/>
                        </a:spcAft>
                        <a:buNone/>
                      </a:pPr>
                      <a:r>
                        <a:rPr lang="en-US" sz="1400"/>
                        <a:t>Static</a:t>
                      </a:r>
                      <a:endParaRPr/>
                    </a:p>
                  </a:txBody>
                  <a:tcPr marT="45725" marB="45725" marR="91450" marL="91450"/>
                </a:tc>
                <a:tc>
                  <a:txBody>
                    <a:bodyPr/>
                    <a:lstStyle/>
                    <a:p>
                      <a:pPr indent="0" lvl="0" marL="0" marR="0" rtl="0" algn="l">
                        <a:spcBef>
                          <a:spcPts val="0"/>
                        </a:spcBef>
                        <a:spcAft>
                          <a:spcPts val="0"/>
                        </a:spcAft>
                        <a:buNone/>
                      </a:pPr>
                      <a:r>
                        <a:rPr lang="en-US" sz="1400"/>
                        <a:t>Discrete</a:t>
                      </a:r>
                      <a:endParaRPr/>
                    </a:p>
                  </a:txBody>
                  <a:tcPr marT="45725" marB="45725" marR="91450" marL="91450"/>
                </a:tc>
                <a:tc>
                  <a:txBody>
                    <a:bodyPr/>
                    <a:lstStyle/>
                    <a:p>
                      <a:pPr indent="0" lvl="0" marL="0" marR="0" rtl="0" algn="l">
                        <a:spcBef>
                          <a:spcPts val="0"/>
                        </a:spcBef>
                        <a:spcAft>
                          <a:spcPts val="0"/>
                        </a:spcAft>
                        <a:buNone/>
                      </a:pPr>
                      <a:r>
                        <a:rPr lang="en-US" sz="1400"/>
                        <a:t>Agents</a:t>
                      </a:r>
                      <a:endParaRPr/>
                    </a:p>
                  </a:txBody>
                  <a:tcPr marT="45725" marB="45725" marR="91450" marL="91450"/>
                </a:tc>
              </a:tr>
              <a:tr h="370850">
                <a:tc>
                  <a:txBody>
                    <a:bodyPr/>
                    <a:lstStyle/>
                    <a:p>
                      <a:pPr indent="0" lvl="0" marL="0" marR="0" rtl="0" algn="l">
                        <a:spcBef>
                          <a:spcPts val="0"/>
                        </a:spcBef>
                        <a:spcAft>
                          <a:spcPts val="0"/>
                        </a:spcAft>
                        <a:buNone/>
                      </a:pPr>
                      <a:r>
                        <a:rPr lang="en-US" sz="1100"/>
                        <a:t>Chess with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Semi</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Chess without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Poker</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Backgammon</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Taxi driving</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Dynamic</a:t>
                      </a:r>
                      <a:endParaRPr/>
                    </a:p>
                  </a:txBody>
                  <a:tcPr marT="45725" marB="45725" marR="91450" marL="91450"/>
                </a:tc>
                <a:tc>
                  <a:txBody>
                    <a:bodyPr/>
                    <a:lstStyle/>
                    <a:p>
                      <a:pPr indent="0" lvl="0" marL="0" marR="0" rtl="0" algn="l">
                        <a:spcBef>
                          <a:spcPts val="0"/>
                        </a:spcBef>
                        <a:spcAft>
                          <a:spcPts val="0"/>
                        </a:spcAft>
                        <a:buNone/>
                      </a:pPr>
                      <a:r>
                        <a:rPr lang="en-US" sz="1100"/>
                        <a:t>Continuous</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Medical diagnosis</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bl>
          </a:graphicData>
        </a:graphic>
      </p:graphicFrame>
      <p:pic>
        <p:nvPicPr>
          <p:cNvPr id="434" name="Google Shape;434;p52"/>
          <p:cNvPicPr preferRelativeResize="0"/>
          <p:nvPr/>
        </p:nvPicPr>
        <p:blipFill rotWithShape="1">
          <a:blip r:embed="rId3">
            <a:alphaModFix/>
          </a:blip>
          <a:srcRect b="0" l="0" r="0" t="0"/>
          <a:stretch/>
        </p:blipFill>
        <p:spPr>
          <a:xfrm>
            <a:off x="381000" y="1600200"/>
            <a:ext cx="1619250" cy="2428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Arial"/>
              <a:buNone/>
            </a:pPr>
            <a:r>
              <a:rPr lang="en-US">
                <a:solidFill>
                  <a:srgbClr val="FF0000"/>
                </a:solidFill>
              </a:rPr>
              <a:t>Environment Examples</a:t>
            </a:r>
            <a:endParaRPr/>
          </a:p>
        </p:txBody>
      </p:sp>
      <p:sp>
        <p:nvSpPr>
          <p:cNvPr id="441" name="Google Shape;441;p53"/>
          <p:cNvSpPr txBox="1"/>
          <p:nvPr/>
        </p:nvSpPr>
        <p:spPr>
          <a:xfrm>
            <a:off x="0" y="5103674"/>
            <a:ext cx="3963457"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Fully observable vs. partially observable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Deterministic vs. stochastic / strategic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Episodic vs. sequential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Static vs. dynamic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Discrete vs. continuous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Single agent vs. multiagent</a:t>
            </a:r>
            <a:endParaRPr sz="1800">
              <a:solidFill>
                <a:schemeClr val="dk1"/>
              </a:solidFill>
              <a:latin typeface="Arial"/>
              <a:ea typeface="Arial"/>
              <a:cs typeface="Arial"/>
              <a:sym typeface="Arial"/>
            </a:endParaRPr>
          </a:p>
        </p:txBody>
      </p:sp>
      <p:graphicFrame>
        <p:nvGraphicFramePr>
          <p:cNvPr id="442" name="Google Shape;442;p53"/>
          <p:cNvGraphicFramePr/>
          <p:nvPr/>
        </p:nvGraphicFramePr>
        <p:xfrm>
          <a:off x="2667001" y="1524000"/>
          <a:ext cx="3000000" cy="3000000"/>
        </p:xfrm>
        <a:graphic>
          <a:graphicData uri="http://schemas.openxmlformats.org/drawingml/2006/table">
            <a:tbl>
              <a:tblPr bandRow="1" firstRow="1">
                <a:noFill/>
                <a:tableStyleId>{7F23F3A5-EAAB-4963-8EDE-719608F37E22}</a:tableStyleId>
              </a:tblPr>
              <a:tblGrid>
                <a:gridCol w="1828800"/>
                <a:gridCol w="685800"/>
                <a:gridCol w="838200"/>
                <a:gridCol w="967650"/>
                <a:gridCol w="594900"/>
                <a:gridCol w="818000"/>
                <a:gridCol w="743650"/>
              </a:tblGrid>
              <a:tr h="370850">
                <a:tc>
                  <a:txBody>
                    <a:bodyPr/>
                    <a:lstStyle/>
                    <a:p>
                      <a:pPr indent="0" lvl="0" marL="0" marR="0" rtl="0" algn="l">
                        <a:spcBef>
                          <a:spcPts val="0"/>
                        </a:spcBef>
                        <a:spcAft>
                          <a:spcPts val="0"/>
                        </a:spcAft>
                        <a:buNone/>
                      </a:pPr>
                      <a:r>
                        <a:rPr lang="en-US" sz="1400"/>
                        <a:t>Environment</a:t>
                      </a:r>
                      <a:endParaRPr/>
                    </a:p>
                  </a:txBody>
                  <a:tcPr marT="45725" marB="45725" marR="91450" marL="91450"/>
                </a:tc>
                <a:tc>
                  <a:txBody>
                    <a:bodyPr/>
                    <a:lstStyle/>
                    <a:p>
                      <a:pPr indent="0" lvl="0" marL="0" marR="0" rtl="0" algn="l">
                        <a:spcBef>
                          <a:spcPts val="0"/>
                        </a:spcBef>
                        <a:spcAft>
                          <a:spcPts val="0"/>
                        </a:spcAft>
                        <a:buNone/>
                      </a:pPr>
                      <a:r>
                        <a:rPr lang="en-US" sz="1400"/>
                        <a:t>Observable</a:t>
                      </a:r>
                      <a:endParaRPr/>
                    </a:p>
                  </a:txBody>
                  <a:tcPr marT="45725" marB="45725" marR="91450" marL="91450"/>
                </a:tc>
                <a:tc>
                  <a:txBody>
                    <a:bodyPr/>
                    <a:lstStyle/>
                    <a:p>
                      <a:pPr indent="0" lvl="0" marL="0" marR="0" rtl="0" algn="l">
                        <a:spcBef>
                          <a:spcPts val="0"/>
                        </a:spcBef>
                        <a:spcAft>
                          <a:spcPts val="0"/>
                        </a:spcAft>
                        <a:buNone/>
                      </a:pPr>
                      <a:r>
                        <a:rPr lang="en-US" sz="1400"/>
                        <a:t>Deterministic</a:t>
                      </a:r>
                      <a:endParaRPr/>
                    </a:p>
                  </a:txBody>
                  <a:tcPr marT="45725" marB="45725" marR="91450" marL="91450"/>
                </a:tc>
                <a:tc>
                  <a:txBody>
                    <a:bodyPr/>
                    <a:lstStyle/>
                    <a:p>
                      <a:pPr indent="0" lvl="0" marL="0" marR="0" rtl="0" algn="l">
                        <a:spcBef>
                          <a:spcPts val="0"/>
                        </a:spcBef>
                        <a:spcAft>
                          <a:spcPts val="0"/>
                        </a:spcAft>
                        <a:buNone/>
                      </a:pPr>
                      <a:r>
                        <a:rPr lang="en-US" sz="1400"/>
                        <a:t>Episodic</a:t>
                      </a:r>
                      <a:endParaRPr/>
                    </a:p>
                  </a:txBody>
                  <a:tcPr marT="45725" marB="45725" marR="91450" marL="91450"/>
                </a:tc>
                <a:tc>
                  <a:txBody>
                    <a:bodyPr/>
                    <a:lstStyle/>
                    <a:p>
                      <a:pPr indent="0" lvl="0" marL="0" marR="0" rtl="0" algn="l">
                        <a:spcBef>
                          <a:spcPts val="0"/>
                        </a:spcBef>
                        <a:spcAft>
                          <a:spcPts val="0"/>
                        </a:spcAft>
                        <a:buNone/>
                      </a:pPr>
                      <a:r>
                        <a:rPr lang="en-US" sz="1400"/>
                        <a:t>Static</a:t>
                      </a:r>
                      <a:endParaRPr/>
                    </a:p>
                  </a:txBody>
                  <a:tcPr marT="45725" marB="45725" marR="91450" marL="91450"/>
                </a:tc>
                <a:tc>
                  <a:txBody>
                    <a:bodyPr/>
                    <a:lstStyle/>
                    <a:p>
                      <a:pPr indent="0" lvl="0" marL="0" marR="0" rtl="0" algn="l">
                        <a:spcBef>
                          <a:spcPts val="0"/>
                        </a:spcBef>
                        <a:spcAft>
                          <a:spcPts val="0"/>
                        </a:spcAft>
                        <a:buNone/>
                      </a:pPr>
                      <a:r>
                        <a:rPr lang="en-US" sz="1400"/>
                        <a:t>Discrete</a:t>
                      </a:r>
                      <a:endParaRPr/>
                    </a:p>
                  </a:txBody>
                  <a:tcPr marT="45725" marB="45725" marR="91450" marL="91450"/>
                </a:tc>
                <a:tc>
                  <a:txBody>
                    <a:bodyPr/>
                    <a:lstStyle/>
                    <a:p>
                      <a:pPr indent="0" lvl="0" marL="0" marR="0" rtl="0" algn="l">
                        <a:spcBef>
                          <a:spcPts val="0"/>
                        </a:spcBef>
                        <a:spcAft>
                          <a:spcPts val="0"/>
                        </a:spcAft>
                        <a:buNone/>
                      </a:pPr>
                      <a:r>
                        <a:rPr lang="en-US" sz="1400"/>
                        <a:t>Agents</a:t>
                      </a:r>
                      <a:endParaRPr/>
                    </a:p>
                  </a:txBody>
                  <a:tcPr marT="45725" marB="45725" marR="91450" marL="91450"/>
                </a:tc>
              </a:tr>
              <a:tr h="370850">
                <a:tc>
                  <a:txBody>
                    <a:bodyPr/>
                    <a:lstStyle/>
                    <a:p>
                      <a:pPr indent="0" lvl="0" marL="0" marR="0" rtl="0" algn="l">
                        <a:spcBef>
                          <a:spcPts val="0"/>
                        </a:spcBef>
                        <a:spcAft>
                          <a:spcPts val="0"/>
                        </a:spcAft>
                        <a:buNone/>
                      </a:pPr>
                      <a:r>
                        <a:rPr lang="en-US" sz="1100"/>
                        <a:t>Chess with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Semi</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Chess without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Poker</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Backgammon</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Taxi driving</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Dynamic</a:t>
                      </a:r>
                      <a:endParaRPr/>
                    </a:p>
                  </a:txBody>
                  <a:tcPr marT="45725" marB="45725" marR="91450" marL="91450"/>
                </a:tc>
                <a:tc>
                  <a:txBody>
                    <a:bodyPr/>
                    <a:lstStyle/>
                    <a:p>
                      <a:pPr indent="0" lvl="0" marL="0" marR="0" rtl="0" algn="l">
                        <a:spcBef>
                          <a:spcPts val="0"/>
                        </a:spcBef>
                        <a:spcAft>
                          <a:spcPts val="0"/>
                        </a:spcAft>
                        <a:buNone/>
                      </a:pPr>
                      <a:r>
                        <a:rPr lang="en-US" sz="1100"/>
                        <a:t>Continuous</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Medical diagnosis</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Episodic</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Continuous</a:t>
                      </a:r>
                      <a:endParaRPr/>
                    </a:p>
                  </a:txBody>
                  <a:tcPr marT="45725" marB="45725" marR="91450" marL="91450"/>
                </a:tc>
                <a:tc>
                  <a:txBody>
                    <a:bodyPr/>
                    <a:lstStyle/>
                    <a:p>
                      <a:pPr indent="0" lvl="0" marL="0" marR="0" rtl="0" algn="l">
                        <a:spcBef>
                          <a:spcPts val="0"/>
                        </a:spcBef>
                        <a:spcAft>
                          <a:spcPts val="0"/>
                        </a:spcAft>
                        <a:buNone/>
                      </a:pPr>
                      <a:r>
                        <a:rPr lang="en-US" sz="1100"/>
                        <a:t>Single</a:t>
                      </a:r>
                      <a:endParaRPr/>
                    </a:p>
                  </a:txBody>
                  <a:tcPr marT="45725" marB="45725" marR="91450" marL="91450"/>
                </a:tc>
              </a:tr>
            </a:tbl>
          </a:graphicData>
        </a:graphic>
      </p:graphicFrame>
      <p:pic>
        <p:nvPicPr>
          <p:cNvPr id="443" name="Google Shape;443;p53"/>
          <p:cNvPicPr preferRelativeResize="0"/>
          <p:nvPr/>
        </p:nvPicPr>
        <p:blipFill rotWithShape="1">
          <a:blip r:embed="rId3">
            <a:alphaModFix/>
          </a:blip>
          <a:srcRect b="0" l="0" r="0" t="0"/>
          <a:stretch/>
        </p:blipFill>
        <p:spPr>
          <a:xfrm>
            <a:off x="381000" y="1600200"/>
            <a:ext cx="1619250" cy="2428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54"/>
          <p:cNvPicPr preferRelativeResize="0"/>
          <p:nvPr/>
        </p:nvPicPr>
        <p:blipFill rotWithShape="1">
          <a:blip r:embed="rId3">
            <a:alphaModFix/>
          </a:blip>
          <a:srcRect b="0" l="0" r="0" t="0"/>
          <a:stretch/>
        </p:blipFill>
        <p:spPr>
          <a:xfrm>
            <a:off x="0" y="1676400"/>
            <a:ext cx="2743200" cy="1828800"/>
          </a:xfrm>
          <a:prstGeom prst="rect">
            <a:avLst/>
          </a:prstGeom>
          <a:noFill/>
          <a:ln>
            <a:noFill/>
          </a:ln>
        </p:spPr>
      </p:pic>
      <p:sp>
        <p:nvSpPr>
          <p:cNvPr id="450" name="Google Shape;450;p5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Arial"/>
              <a:buNone/>
            </a:pPr>
            <a:r>
              <a:rPr lang="en-US">
                <a:solidFill>
                  <a:srgbClr val="FF0000"/>
                </a:solidFill>
              </a:rPr>
              <a:t>Environment Examples</a:t>
            </a:r>
            <a:endParaRPr/>
          </a:p>
        </p:txBody>
      </p:sp>
      <p:sp>
        <p:nvSpPr>
          <p:cNvPr id="451" name="Google Shape;451;p54"/>
          <p:cNvSpPr txBox="1"/>
          <p:nvPr/>
        </p:nvSpPr>
        <p:spPr>
          <a:xfrm>
            <a:off x="0" y="5103674"/>
            <a:ext cx="3963457"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Fully observable vs. partially observable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Deterministic vs. stochastic / strategic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Episodic vs. sequential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Static vs. dynamic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Discrete vs. continuous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Single agent vs. multiagent</a:t>
            </a:r>
            <a:endParaRPr sz="1800">
              <a:solidFill>
                <a:schemeClr val="dk1"/>
              </a:solidFill>
              <a:latin typeface="Arial"/>
              <a:ea typeface="Arial"/>
              <a:cs typeface="Arial"/>
              <a:sym typeface="Arial"/>
            </a:endParaRPr>
          </a:p>
        </p:txBody>
      </p:sp>
      <p:graphicFrame>
        <p:nvGraphicFramePr>
          <p:cNvPr id="452" name="Google Shape;452;p54"/>
          <p:cNvGraphicFramePr/>
          <p:nvPr/>
        </p:nvGraphicFramePr>
        <p:xfrm>
          <a:off x="2667001" y="1524000"/>
          <a:ext cx="3000000" cy="3000000"/>
        </p:xfrm>
        <a:graphic>
          <a:graphicData uri="http://schemas.openxmlformats.org/drawingml/2006/table">
            <a:tbl>
              <a:tblPr bandRow="1" firstRow="1">
                <a:noFill/>
                <a:tableStyleId>{7F23F3A5-EAAB-4963-8EDE-719608F37E22}</a:tableStyleId>
              </a:tblPr>
              <a:tblGrid>
                <a:gridCol w="1828800"/>
                <a:gridCol w="685800"/>
                <a:gridCol w="838200"/>
                <a:gridCol w="967650"/>
                <a:gridCol w="594900"/>
                <a:gridCol w="818000"/>
                <a:gridCol w="743650"/>
              </a:tblGrid>
              <a:tr h="370850">
                <a:tc>
                  <a:txBody>
                    <a:bodyPr/>
                    <a:lstStyle/>
                    <a:p>
                      <a:pPr indent="0" lvl="0" marL="0" marR="0" rtl="0" algn="l">
                        <a:spcBef>
                          <a:spcPts val="0"/>
                        </a:spcBef>
                        <a:spcAft>
                          <a:spcPts val="0"/>
                        </a:spcAft>
                        <a:buNone/>
                      </a:pPr>
                      <a:r>
                        <a:rPr lang="en-US" sz="1400"/>
                        <a:t>Environment</a:t>
                      </a:r>
                      <a:endParaRPr/>
                    </a:p>
                  </a:txBody>
                  <a:tcPr marT="45725" marB="45725" marR="91450" marL="91450"/>
                </a:tc>
                <a:tc>
                  <a:txBody>
                    <a:bodyPr/>
                    <a:lstStyle/>
                    <a:p>
                      <a:pPr indent="0" lvl="0" marL="0" marR="0" rtl="0" algn="l">
                        <a:spcBef>
                          <a:spcPts val="0"/>
                        </a:spcBef>
                        <a:spcAft>
                          <a:spcPts val="0"/>
                        </a:spcAft>
                        <a:buNone/>
                      </a:pPr>
                      <a:r>
                        <a:rPr lang="en-US" sz="1400"/>
                        <a:t>Observable</a:t>
                      </a:r>
                      <a:endParaRPr/>
                    </a:p>
                  </a:txBody>
                  <a:tcPr marT="45725" marB="45725" marR="91450" marL="91450"/>
                </a:tc>
                <a:tc>
                  <a:txBody>
                    <a:bodyPr/>
                    <a:lstStyle/>
                    <a:p>
                      <a:pPr indent="0" lvl="0" marL="0" marR="0" rtl="0" algn="l">
                        <a:spcBef>
                          <a:spcPts val="0"/>
                        </a:spcBef>
                        <a:spcAft>
                          <a:spcPts val="0"/>
                        </a:spcAft>
                        <a:buNone/>
                      </a:pPr>
                      <a:r>
                        <a:rPr lang="en-US" sz="1400"/>
                        <a:t>Deterministic</a:t>
                      </a:r>
                      <a:endParaRPr/>
                    </a:p>
                  </a:txBody>
                  <a:tcPr marT="45725" marB="45725" marR="91450" marL="91450"/>
                </a:tc>
                <a:tc>
                  <a:txBody>
                    <a:bodyPr/>
                    <a:lstStyle/>
                    <a:p>
                      <a:pPr indent="0" lvl="0" marL="0" marR="0" rtl="0" algn="l">
                        <a:spcBef>
                          <a:spcPts val="0"/>
                        </a:spcBef>
                        <a:spcAft>
                          <a:spcPts val="0"/>
                        </a:spcAft>
                        <a:buNone/>
                      </a:pPr>
                      <a:r>
                        <a:rPr lang="en-US" sz="1400"/>
                        <a:t>Episodic</a:t>
                      </a:r>
                      <a:endParaRPr/>
                    </a:p>
                  </a:txBody>
                  <a:tcPr marT="45725" marB="45725" marR="91450" marL="91450"/>
                </a:tc>
                <a:tc>
                  <a:txBody>
                    <a:bodyPr/>
                    <a:lstStyle/>
                    <a:p>
                      <a:pPr indent="0" lvl="0" marL="0" marR="0" rtl="0" algn="l">
                        <a:spcBef>
                          <a:spcPts val="0"/>
                        </a:spcBef>
                        <a:spcAft>
                          <a:spcPts val="0"/>
                        </a:spcAft>
                        <a:buNone/>
                      </a:pPr>
                      <a:r>
                        <a:rPr lang="en-US" sz="1400"/>
                        <a:t>Static</a:t>
                      </a:r>
                      <a:endParaRPr/>
                    </a:p>
                  </a:txBody>
                  <a:tcPr marT="45725" marB="45725" marR="91450" marL="91450"/>
                </a:tc>
                <a:tc>
                  <a:txBody>
                    <a:bodyPr/>
                    <a:lstStyle/>
                    <a:p>
                      <a:pPr indent="0" lvl="0" marL="0" marR="0" rtl="0" algn="l">
                        <a:spcBef>
                          <a:spcPts val="0"/>
                        </a:spcBef>
                        <a:spcAft>
                          <a:spcPts val="0"/>
                        </a:spcAft>
                        <a:buNone/>
                      </a:pPr>
                      <a:r>
                        <a:rPr lang="en-US" sz="1400"/>
                        <a:t>Discrete</a:t>
                      </a:r>
                      <a:endParaRPr/>
                    </a:p>
                  </a:txBody>
                  <a:tcPr marT="45725" marB="45725" marR="91450" marL="91450"/>
                </a:tc>
                <a:tc>
                  <a:txBody>
                    <a:bodyPr/>
                    <a:lstStyle/>
                    <a:p>
                      <a:pPr indent="0" lvl="0" marL="0" marR="0" rtl="0" algn="l">
                        <a:spcBef>
                          <a:spcPts val="0"/>
                        </a:spcBef>
                        <a:spcAft>
                          <a:spcPts val="0"/>
                        </a:spcAft>
                        <a:buNone/>
                      </a:pPr>
                      <a:r>
                        <a:rPr lang="en-US" sz="1400"/>
                        <a:t>Agents</a:t>
                      </a:r>
                      <a:endParaRPr/>
                    </a:p>
                  </a:txBody>
                  <a:tcPr marT="45725" marB="45725" marR="91450" marL="91450"/>
                </a:tc>
              </a:tr>
              <a:tr h="370850">
                <a:tc>
                  <a:txBody>
                    <a:bodyPr/>
                    <a:lstStyle/>
                    <a:p>
                      <a:pPr indent="0" lvl="0" marL="0" marR="0" rtl="0" algn="l">
                        <a:spcBef>
                          <a:spcPts val="0"/>
                        </a:spcBef>
                        <a:spcAft>
                          <a:spcPts val="0"/>
                        </a:spcAft>
                        <a:buNone/>
                      </a:pPr>
                      <a:r>
                        <a:rPr lang="en-US" sz="1100"/>
                        <a:t>Chess with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Semi</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Chess without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Poker</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Backgammon</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Taxi driving</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Dynamic</a:t>
                      </a:r>
                      <a:endParaRPr/>
                    </a:p>
                  </a:txBody>
                  <a:tcPr marT="45725" marB="45725" marR="91450" marL="91450"/>
                </a:tc>
                <a:tc>
                  <a:txBody>
                    <a:bodyPr/>
                    <a:lstStyle/>
                    <a:p>
                      <a:pPr indent="0" lvl="0" marL="0" marR="0" rtl="0" algn="l">
                        <a:spcBef>
                          <a:spcPts val="0"/>
                        </a:spcBef>
                        <a:spcAft>
                          <a:spcPts val="0"/>
                        </a:spcAft>
                        <a:buNone/>
                      </a:pPr>
                      <a:r>
                        <a:rPr lang="en-US" sz="1100"/>
                        <a:t>Continuous</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Medical diagnosis</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Episodic</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Continuous</a:t>
                      </a:r>
                      <a:endParaRPr/>
                    </a:p>
                  </a:txBody>
                  <a:tcPr marT="45725" marB="45725" marR="91450" marL="91450"/>
                </a:tc>
                <a:tc>
                  <a:txBody>
                    <a:bodyPr/>
                    <a:lstStyle/>
                    <a:p>
                      <a:pPr indent="0" lvl="0" marL="0" marR="0" rtl="0" algn="l">
                        <a:spcBef>
                          <a:spcPts val="0"/>
                        </a:spcBef>
                        <a:spcAft>
                          <a:spcPts val="0"/>
                        </a:spcAft>
                        <a:buNone/>
                      </a:pPr>
                      <a:r>
                        <a:rPr lang="en-US" sz="1100"/>
                        <a:t>Single</a:t>
                      </a:r>
                      <a:endParaRPr/>
                    </a:p>
                  </a:txBody>
                  <a:tcPr marT="45725" marB="45725" marR="91450" marL="91450"/>
                </a:tc>
              </a:tr>
              <a:tr h="370850">
                <a:tc>
                  <a:txBody>
                    <a:bodyPr/>
                    <a:lstStyle/>
                    <a:p>
                      <a:pPr indent="0" lvl="0" marL="0" marR="0" rtl="0" algn="l">
                        <a:spcBef>
                          <a:spcPts val="0"/>
                        </a:spcBef>
                        <a:spcAft>
                          <a:spcPts val="0"/>
                        </a:spcAft>
                        <a:buNone/>
                      </a:pPr>
                      <a:r>
                        <a:rPr lang="en-US" sz="1100"/>
                        <a:t>Image analysis</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55"/>
          <p:cNvPicPr preferRelativeResize="0"/>
          <p:nvPr/>
        </p:nvPicPr>
        <p:blipFill rotWithShape="1">
          <a:blip r:embed="rId3">
            <a:alphaModFix/>
          </a:blip>
          <a:srcRect b="0" l="0" r="0" t="0"/>
          <a:stretch/>
        </p:blipFill>
        <p:spPr>
          <a:xfrm>
            <a:off x="0" y="1676400"/>
            <a:ext cx="2743200" cy="1828800"/>
          </a:xfrm>
          <a:prstGeom prst="rect">
            <a:avLst/>
          </a:prstGeom>
          <a:noFill/>
          <a:ln>
            <a:noFill/>
          </a:ln>
        </p:spPr>
      </p:pic>
      <p:sp>
        <p:nvSpPr>
          <p:cNvPr id="459" name="Google Shape;459;p5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Arial"/>
              <a:buNone/>
            </a:pPr>
            <a:r>
              <a:rPr lang="en-US">
                <a:solidFill>
                  <a:srgbClr val="FF0000"/>
                </a:solidFill>
              </a:rPr>
              <a:t>Environment Examples</a:t>
            </a:r>
            <a:endParaRPr/>
          </a:p>
        </p:txBody>
      </p:sp>
      <p:graphicFrame>
        <p:nvGraphicFramePr>
          <p:cNvPr id="460" name="Google Shape;460;p55"/>
          <p:cNvGraphicFramePr/>
          <p:nvPr/>
        </p:nvGraphicFramePr>
        <p:xfrm>
          <a:off x="2667001" y="1524000"/>
          <a:ext cx="3000000" cy="3000000"/>
        </p:xfrm>
        <a:graphic>
          <a:graphicData uri="http://schemas.openxmlformats.org/drawingml/2006/table">
            <a:tbl>
              <a:tblPr bandRow="1" firstRow="1">
                <a:noFill/>
                <a:tableStyleId>{7F23F3A5-EAAB-4963-8EDE-719608F37E22}</a:tableStyleId>
              </a:tblPr>
              <a:tblGrid>
                <a:gridCol w="1828800"/>
                <a:gridCol w="685800"/>
                <a:gridCol w="838200"/>
                <a:gridCol w="967650"/>
                <a:gridCol w="594900"/>
                <a:gridCol w="818000"/>
                <a:gridCol w="743650"/>
              </a:tblGrid>
              <a:tr h="370850">
                <a:tc>
                  <a:txBody>
                    <a:bodyPr/>
                    <a:lstStyle/>
                    <a:p>
                      <a:pPr indent="0" lvl="0" marL="0" marR="0" rtl="0" algn="l">
                        <a:spcBef>
                          <a:spcPts val="0"/>
                        </a:spcBef>
                        <a:spcAft>
                          <a:spcPts val="0"/>
                        </a:spcAft>
                        <a:buNone/>
                      </a:pPr>
                      <a:r>
                        <a:rPr lang="en-US" sz="1400"/>
                        <a:t>Environment</a:t>
                      </a:r>
                      <a:endParaRPr/>
                    </a:p>
                  </a:txBody>
                  <a:tcPr marT="45725" marB="45725" marR="91450" marL="91450"/>
                </a:tc>
                <a:tc>
                  <a:txBody>
                    <a:bodyPr/>
                    <a:lstStyle/>
                    <a:p>
                      <a:pPr indent="0" lvl="0" marL="0" marR="0" rtl="0" algn="l">
                        <a:spcBef>
                          <a:spcPts val="0"/>
                        </a:spcBef>
                        <a:spcAft>
                          <a:spcPts val="0"/>
                        </a:spcAft>
                        <a:buNone/>
                      </a:pPr>
                      <a:r>
                        <a:rPr lang="en-US" sz="1400"/>
                        <a:t>Observable</a:t>
                      </a:r>
                      <a:endParaRPr/>
                    </a:p>
                  </a:txBody>
                  <a:tcPr marT="45725" marB="45725" marR="91450" marL="91450"/>
                </a:tc>
                <a:tc>
                  <a:txBody>
                    <a:bodyPr/>
                    <a:lstStyle/>
                    <a:p>
                      <a:pPr indent="0" lvl="0" marL="0" marR="0" rtl="0" algn="l">
                        <a:spcBef>
                          <a:spcPts val="0"/>
                        </a:spcBef>
                        <a:spcAft>
                          <a:spcPts val="0"/>
                        </a:spcAft>
                        <a:buNone/>
                      </a:pPr>
                      <a:r>
                        <a:rPr lang="en-US" sz="1400"/>
                        <a:t>Deterministic</a:t>
                      </a:r>
                      <a:endParaRPr/>
                    </a:p>
                  </a:txBody>
                  <a:tcPr marT="45725" marB="45725" marR="91450" marL="91450"/>
                </a:tc>
                <a:tc>
                  <a:txBody>
                    <a:bodyPr/>
                    <a:lstStyle/>
                    <a:p>
                      <a:pPr indent="0" lvl="0" marL="0" marR="0" rtl="0" algn="l">
                        <a:spcBef>
                          <a:spcPts val="0"/>
                        </a:spcBef>
                        <a:spcAft>
                          <a:spcPts val="0"/>
                        </a:spcAft>
                        <a:buNone/>
                      </a:pPr>
                      <a:r>
                        <a:rPr lang="en-US" sz="1400"/>
                        <a:t>Episodic</a:t>
                      </a:r>
                      <a:endParaRPr/>
                    </a:p>
                  </a:txBody>
                  <a:tcPr marT="45725" marB="45725" marR="91450" marL="91450"/>
                </a:tc>
                <a:tc>
                  <a:txBody>
                    <a:bodyPr/>
                    <a:lstStyle/>
                    <a:p>
                      <a:pPr indent="0" lvl="0" marL="0" marR="0" rtl="0" algn="l">
                        <a:spcBef>
                          <a:spcPts val="0"/>
                        </a:spcBef>
                        <a:spcAft>
                          <a:spcPts val="0"/>
                        </a:spcAft>
                        <a:buNone/>
                      </a:pPr>
                      <a:r>
                        <a:rPr lang="en-US" sz="1400"/>
                        <a:t>Static</a:t>
                      </a:r>
                      <a:endParaRPr/>
                    </a:p>
                  </a:txBody>
                  <a:tcPr marT="45725" marB="45725" marR="91450" marL="91450"/>
                </a:tc>
                <a:tc>
                  <a:txBody>
                    <a:bodyPr/>
                    <a:lstStyle/>
                    <a:p>
                      <a:pPr indent="0" lvl="0" marL="0" marR="0" rtl="0" algn="l">
                        <a:spcBef>
                          <a:spcPts val="0"/>
                        </a:spcBef>
                        <a:spcAft>
                          <a:spcPts val="0"/>
                        </a:spcAft>
                        <a:buNone/>
                      </a:pPr>
                      <a:r>
                        <a:rPr lang="en-US" sz="1400"/>
                        <a:t>Discrete</a:t>
                      </a:r>
                      <a:endParaRPr/>
                    </a:p>
                  </a:txBody>
                  <a:tcPr marT="45725" marB="45725" marR="91450" marL="91450"/>
                </a:tc>
                <a:tc>
                  <a:txBody>
                    <a:bodyPr/>
                    <a:lstStyle/>
                    <a:p>
                      <a:pPr indent="0" lvl="0" marL="0" marR="0" rtl="0" algn="l">
                        <a:spcBef>
                          <a:spcPts val="0"/>
                        </a:spcBef>
                        <a:spcAft>
                          <a:spcPts val="0"/>
                        </a:spcAft>
                        <a:buNone/>
                      </a:pPr>
                      <a:r>
                        <a:rPr lang="en-US" sz="1400"/>
                        <a:t>Agents</a:t>
                      </a:r>
                      <a:endParaRPr/>
                    </a:p>
                  </a:txBody>
                  <a:tcPr marT="45725" marB="45725" marR="91450" marL="91450"/>
                </a:tc>
              </a:tr>
              <a:tr h="370850">
                <a:tc>
                  <a:txBody>
                    <a:bodyPr/>
                    <a:lstStyle/>
                    <a:p>
                      <a:pPr indent="0" lvl="0" marL="0" marR="0" rtl="0" algn="l">
                        <a:spcBef>
                          <a:spcPts val="0"/>
                        </a:spcBef>
                        <a:spcAft>
                          <a:spcPts val="0"/>
                        </a:spcAft>
                        <a:buNone/>
                      </a:pPr>
                      <a:r>
                        <a:rPr lang="en-US" sz="1100"/>
                        <a:t>Chess with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Semi</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Chess without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Poker</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Backgammon</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Taxi driving</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Dynamic</a:t>
                      </a:r>
                      <a:endParaRPr/>
                    </a:p>
                  </a:txBody>
                  <a:tcPr marT="45725" marB="45725" marR="91450" marL="91450"/>
                </a:tc>
                <a:tc>
                  <a:txBody>
                    <a:bodyPr/>
                    <a:lstStyle/>
                    <a:p>
                      <a:pPr indent="0" lvl="0" marL="0" marR="0" rtl="0" algn="l">
                        <a:spcBef>
                          <a:spcPts val="0"/>
                        </a:spcBef>
                        <a:spcAft>
                          <a:spcPts val="0"/>
                        </a:spcAft>
                        <a:buNone/>
                      </a:pPr>
                      <a:r>
                        <a:rPr lang="en-US" sz="1100"/>
                        <a:t>Continuous</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Medical diagnosis</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Episodic</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Continuous</a:t>
                      </a:r>
                      <a:endParaRPr/>
                    </a:p>
                  </a:txBody>
                  <a:tcPr marT="45725" marB="45725" marR="91450" marL="91450"/>
                </a:tc>
                <a:tc>
                  <a:txBody>
                    <a:bodyPr/>
                    <a:lstStyle/>
                    <a:p>
                      <a:pPr indent="0" lvl="0" marL="0" marR="0" rtl="0" algn="l">
                        <a:spcBef>
                          <a:spcPts val="0"/>
                        </a:spcBef>
                        <a:spcAft>
                          <a:spcPts val="0"/>
                        </a:spcAft>
                        <a:buNone/>
                      </a:pPr>
                      <a:r>
                        <a:rPr lang="en-US" sz="1100"/>
                        <a:t>Single</a:t>
                      </a:r>
                      <a:endParaRPr/>
                    </a:p>
                  </a:txBody>
                  <a:tcPr marT="45725" marB="45725" marR="91450" marL="91450"/>
                </a:tc>
              </a:tr>
              <a:tr h="370850">
                <a:tc>
                  <a:txBody>
                    <a:bodyPr/>
                    <a:lstStyle/>
                    <a:p>
                      <a:pPr indent="0" lvl="0" marL="0" marR="0" rtl="0" algn="l">
                        <a:spcBef>
                          <a:spcPts val="0"/>
                        </a:spcBef>
                        <a:spcAft>
                          <a:spcPts val="0"/>
                        </a:spcAft>
                        <a:buNone/>
                      </a:pPr>
                      <a:r>
                        <a:rPr lang="en-US" sz="1100"/>
                        <a:t>Image analysis</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Deterministic</a:t>
                      </a:r>
                      <a:endParaRPr/>
                    </a:p>
                  </a:txBody>
                  <a:tcPr marT="45725" marB="45725" marR="91450" marL="91450"/>
                </a:tc>
                <a:tc>
                  <a:txBody>
                    <a:bodyPr/>
                    <a:lstStyle/>
                    <a:p>
                      <a:pPr indent="0" lvl="0" marL="0" marR="0" rtl="0" algn="l">
                        <a:spcBef>
                          <a:spcPts val="0"/>
                        </a:spcBef>
                        <a:spcAft>
                          <a:spcPts val="0"/>
                        </a:spcAft>
                        <a:buNone/>
                      </a:pPr>
                      <a:r>
                        <a:rPr lang="en-US" sz="1100"/>
                        <a:t>Episodic</a:t>
                      </a:r>
                      <a:endParaRPr/>
                    </a:p>
                  </a:txBody>
                  <a:tcPr marT="45725" marB="45725" marR="91450" marL="91450"/>
                </a:tc>
                <a:tc>
                  <a:txBody>
                    <a:bodyPr/>
                    <a:lstStyle/>
                    <a:p>
                      <a:pPr indent="0" lvl="0" marL="0" marR="0" rtl="0" algn="l">
                        <a:spcBef>
                          <a:spcPts val="0"/>
                        </a:spcBef>
                        <a:spcAft>
                          <a:spcPts val="0"/>
                        </a:spcAft>
                        <a:buNone/>
                      </a:pPr>
                      <a:r>
                        <a:rPr lang="en-US" sz="1100"/>
                        <a:t>Semi</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Single</a:t>
                      </a:r>
                      <a:endParaRPr/>
                    </a:p>
                  </a:txBody>
                  <a:tcPr marT="45725" marB="45725" marR="91450" marL="91450"/>
                </a:tc>
              </a:tr>
            </a:tbl>
          </a:graphicData>
        </a:graphic>
      </p:graphicFrame>
      <p:sp>
        <p:nvSpPr>
          <p:cNvPr id="461" name="Google Shape;461;p55"/>
          <p:cNvSpPr txBox="1"/>
          <p:nvPr/>
        </p:nvSpPr>
        <p:spPr>
          <a:xfrm>
            <a:off x="1" y="4038600"/>
            <a:ext cx="2514600" cy="289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Fully observable vs. partially observable </a:t>
            </a:r>
            <a:endParaRPr/>
          </a:p>
          <a:p>
            <a:pPr indent="0" lvl="0" marL="0" marR="0" rtl="0" algn="l">
              <a:spcBef>
                <a:spcPts val="600"/>
              </a:spcBef>
              <a:spcAft>
                <a:spcPts val="0"/>
              </a:spcAft>
              <a:buNone/>
            </a:pPr>
            <a:r>
              <a:rPr lang="en-US" sz="1800">
                <a:solidFill>
                  <a:schemeClr val="dk1"/>
                </a:solidFill>
                <a:latin typeface="Arial"/>
                <a:ea typeface="Arial"/>
                <a:cs typeface="Arial"/>
                <a:sym typeface="Arial"/>
              </a:rPr>
              <a:t>Deterministic vs. stochastic / strategic </a:t>
            </a:r>
            <a:endParaRPr/>
          </a:p>
          <a:p>
            <a:pPr indent="0" lvl="0" marL="0" marR="0" rtl="0" algn="l">
              <a:spcBef>
                <a:spcPts val="600"/>
              </a:spcBef>
              <a:spcAft>
                <a:spcPts val="0"/>
              </a:spcAft>
              <a:buNone/>
            </a:pPr>
            <a:r>
              <a:rPr lang="en-US" sz="1800">
                <a:solidFill>
                  <a:schemeClr val="dk1"/>
                </a:solidFill>
                <a:latin typeface="Arial"/>
                <a:ea typeface="Arial"/>
                <a:cs typeface="Arial"/>
                <a:sym typeface="Arial"/>
              </a:rPr>
              <a:t>Episodic vs. sequential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Static vs. dynamic </a:t>
            </a:r>
            <a:endParaRPr/>
          </a:p>
          <a:p>
            <a:pPr indent="0" lvl="0" marL="0" marR="0" rtl="0" algn="l">
              <a:spcBef>
                <a:spcPts val="600"/>
              </a:spcBef>
              <a:spcAft>
                <a:spcPts val="0"/>
              </a:spcAft>
              <a:buNone/>
            </a:pPr>
            <a:r>
              <a:rPr lang="en-US" sz="1800">
                <a:solidFill>
                  <a:schemeClr val="dk1"/>
                </a:solidFill>
                <a:latin typeface="Arial"/>
                <a:ea typeface="Arial"/>
                <a:cs typeface="Arial"/>
                <a:sym typeface="Arial"/>
              </a:rPr>
              <a:t>Discrete vs. continuous </a:t>
            </a:r>
            <a:endParaRPr/>
          </a:p>
          <a:p>
            <a:pPr indent="0" lvl="0" marL="0" marR="0" rtl="0" algn="l">
              <a:spcBef>
                <a:spcPts val="600"/>
              </a:spcBef>
              <a:spcAft>
                <a:spcPts val="0"/>
              </a:spcAft>
              <a:buNone/>
            </a:pPr>
            <a:r>
              <a:rPr lang="en-US" sz="1800">
                <a:solidFill>
                  <a:schemeClr val="dk1"/>
                </a:solidFill>
                <a:latin typeface="Arial"/>
                <a:ea typeface="Arial"/>
                <a:cs typeface="Arial"/>
                <a:sym typeface="Arial"/>
              </a:rPr>
              <a:t>Single agent vs. multiagent</a:t>
            </a:r>
            <a:endParaRPr sz="18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What is AI?</a:t>
            </a:r>
            <a:endParaRPr/>
          </a:p>
        </p:txBody>
      </p:sp>
      <p:sp>
        <p:nvSpPr>
          <p:cNvPr id="121" name="Google Shape;121;p5"/>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4D5156"/>
              </a:buClr>
              <a:buSzPts val="2400"/>
              <a:buChar char="•"/>
            </a:pPr>
            <a:r>
              <a:rPr b="0" i="0" lang="en-US" sz="2400">
                <a:solidFill>
                  <a:srgbClr val="4D5156"/>
                </a:solidFill>
                <a:latin typeface="arial"/>
                <a:ea typeface="arial"/>
                <a:cs typeface="arial"/>
                <a:sym typeface="arial"/>
              </a:rPr>
              <a:t>Artificial intelligence refers to machine's intelligence, unlike the natural intelligence displayed by humans and animals, which involves consciousness and emotionality. </a:t>
            </a:r>
            <a:endParaRPr sz="2400"/>
          </a:p>
        </p:txBody>
      </p:sp>
      <p:sp>
        <p:nvSpPr>
          <p:cNvPr id="122" name="Google Shape;122;p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3" name="Google Shape;123;p5"/>
          <p:cNvPicPr preferRelativeResize="0"/>
          <p:nvPr/>
        </p:nvPicPr>
        <p:blipFill rotWithShape="1">
          <a:blip r:embed="rId3">
            <a:alphaModFix/>
          </a:blip>
          <a:srcRect b="0" l="3632" r="2576" t="0"/>
          <a:stretch/>
        </p:blipFill>
        <p:spPr>
          <a:xfrm>
            <a:off x="1006678" y="3838770"/>
            <a:ext cx="3682767" cy="1661406"/>
          </a:xfrm>
          <a:prstGeom prst="rect">
            <a:avLst/>
          </a:prstGeom>
          <a:noFill/>
          <a:ln>
            <a:noFill/>
          </a:ln>
        </p:spPr>
      </p:pic>
      <p:pic>
        <p:nvPicPr>
          <p:cNvPr id="124" name="Google Shape;124;p5"/>
          <p:cNvPicPr preferRelativeResize="0"/>
          <p:nvPr/>
        </p:nvPicPr>
        <p:blipFill rotWithShape="1">
          <a:blip r:embed="rId4">
            <a:alphaModFix/>
          </a:blip>
          <a:srcRect b="0" l="0" r="0" t="0"/>
          <a:stretch/>
        </p:blipFill>
        <p:spPr>
          <a:xfrm>
            <a:off x="5026054" y="3469654"/>
            <a:ext cx="3603651" cy="205809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Arial"/>
              <a:buNone/>
            </a:pPr>
            <a:r>
              <a:rPr lang="en-US">
                <a:solidFill>
                  <a:srgbClr val="FF0000"/>
                </a:solidFill>
              </a:rPr>
              <a:t>Environment Examples</a:t>
            </a:r>
            <a:endParaRPr/>
          </a:p>
        </p:txBody>
      </p:sp>
      <p:sp>
        <p:nvSpPr>
          <p:cNvPr id="468" name="Google Shape;468;p56"/>
          <p:cNvSpPr txBox="1"/>
          <p:nvPr/>
        </p:nvSpPr>
        <p:spPr>
          <a:xfrm>
            <a:off x="1" y="4038600"/>
            <a:ext cx="2514600" cy="289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Fully observable vs. partially observable </a:t>
            </a:r>
            <a:endParaRPr/>
          </a:p>
          <a:p>
            <a:pPr indent="0" lvl="0" marL="0" marR="0" rtl="0" algn="l">
              <a:spcBef>
                <a:spcPts val="600"/>
              </a:spcBef>
              <a:spcAft>
                <a:spcPts val="0"/>
              </a:spcAft>
              <a:buNone/>
            </a:pPr>
            <a:r>
              <a:rPr lang="en-US" sz="1800">
                <a:solidFill>
                  <a:schemeClr val="dk1"/>
                </a:solidFill>
                <a:latin typeface="Arial"/>
                <a:ea typeface="Arial"/>
                <a:cs typeface="Arial"/>
                <a:sym typeface="Arial"/>
              </a:rPr>
              <a:t>Deterministic vs. stochastic / strategic </a:t>
            </a:r>
            <a:endParaRPr/>
          </a:p>
          <a:p>
            <a:pPr indent="0" lvl="0" marL="0" marR="0" rtl="0" algn="l">
              <a:spcBef>
                <a:spcPts val="600"/>
              </a:spcBef>
              <a:spcAft>
                <a:spcPts val="0"/>
              </a:spcAft>
              <a:buNone/>
            </a:pPr>
            <a:r>
              <a:rPr lang="en-US" sz="1800">
                <a:solidFill>
                  <a:schemeClr val="dk1"/>
                </a:solidFill>
                <a:latin typeface="Arial"/>
                <a:ea typeface="Arial"/>
                <a:cs typeface="Arial"/>
                <a:sym typeface="Arial"/>
              </a:rPr>
              <a:t>Episodic vs. sequential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Static vs. dynamic </a:t>
            </a:r>
            <a:endParaRPr/>
          </a:p>
          <a:p>
            <a:pPr indent="0" lvl="0" marL="0" marR="0" rtl="0" algn="l">
              <a:spcBef>
                <a:spcPts val="600"/>
              </a:spcBef>
              <a:spcAft>
                <a:spcPts val="0"/>
              </a:spcAft>
              <a:buNone/>
            </a:pPr>
            <a:r>
              <a:rPr lang="en-US" sz="1800">
                <a:solidFill>
                  <a:schemeClr val="dk1"/>
                </a:solidFill>
                <a:latin typeface="Arial"/>
                <a:ea typeface="Arial"/>
                <a:cs typeface="Arial"/>
                <a:sym typeface="Arial"/>
              </a:rPr>
              <a:t>Discrete vs. continuous </a:t>
            </a:r>
            <a:endParaRPr/>
          </a:p>
          <a:p>
            <a:pPr indent="0" lvl="0" marL="0" marR="0" rtl="0" algn="l">
              <a:spcBef>
                <a:spcPts val="600"/>
              </a:spcBef>
              <a:spcAft>
                <a:spcPts val="0"/>
              </a:spcAft>
              <a:buNone/>
            </a:pPr>
            <a:r>
              <a:rPr lang="en-US" sz="1800">
                <a:solidFill>
                  <a:schemeClr val="dk1"/>
                </a:solidFill>
                <a:latin typeface="Arial"/>
                <a:ea typeface="Arial"/>
                <a:cs typeface="Arial"/>
                <a:sym typeface="Arial"/>
              </a:rPr>
              <a:t>Single agent vs. multiagent</a:t>
            </a:r>
            <a:endParaRPr sz="1800">
              <a:solidFill>
                <a:schemeClr val="dk1"/>
              </a:solidFill>
              <a:latin typeface="Arial"/>
              <a:ea typeface="Arial"/>
              <a:cs typeface="Arial"/>
              <a:sym typeface="Arial"/>
            </a:endParaRPr>
          </a:p>
        </p:txBody>
      </p:sp>
      <p:graphicFrame>
        <p:nvGraphicFramePr>
          <p:cNvPr id="469" name="Google Shape;469;p56"/>
          <p:cNvGraphicFramePr/>
          <p:nvPr/>
        </p:nvGraphicFramePr>
        <p:xfrm>
          <a:off x="2667001" y="1524000"/>
          <a:ext cx="3000000" cy="3000000"/>
        </p:xfrm>
        <a:graphic>
          <a:graphicData uri="http://schemas.openxmlformats.org/drawingml/2006/table">
            <a:tbl>
              <a:tblPr bandRow="1" firstRow="1">
                <a:noFill/>
                <a:tableStyleId>{7F23F3A5-EAAB-4963-8EDE-719608F37E22}</a:tableStyleId>
              </a:tblPr>
              <a:tblGrid>
                <a:gridCol w="1828800"/>
                <a:gridCol w="685800"/>
                <a:gridCol w="838200"/>
                <a:gridCol w="967650"/>
                <a:gridCol w="594900"/>
                <a:gridCol w="818000"/>
                <a:gridCol w="743650"/>
              </a:tblGrid>
              <a:tr h="370850">
                <a:tc>
                  <a:txBody>
                    <a:bodyPr/>
                    <a:lstStyle/>
                    <a:p>
                      <a:pPr indent="0" lvl="0" marL="0" marR="0" rtl="0" algn="l">
                        <a:spcBef>
                          <a:spcPts val="0"/>
                        </a:spcBef>
                        <a:spcAft>
                          <a:spcPts val="0"/>
                        </a:spcAft>
                        <a:buNone/>
                      </a:pPr>
                      <a:r>
                        <a:rPr lang="en-US" sz="1400"/>
                        <a:t>Environment</a:t>
                      </a:r>
                      <a:endParaRPr/>
                    </a:p>
                  </a:txBody>
                  <a:tcPr marT="45725" marB="45725" marR="91450" marL="91450"/>
                </a:tc>
                <a:tc>
                  <a:txBody>
                    <a:bodyPr/>
                    <a:lstStyle/>
                    <a:p>
                      <a:pPr indent="0" lvl="0" marL="0" marR="0" rtl="0" algn="l">
                        <a:spcBef>
                          <a:spcPts val="0"/>
                        </a:spcBef>
                        <a:spcAft>
                          <a:spcPts val="0"/>
                        </a:spcAft>
                        <a:buNone/>
                      </a:pPr>
                      <a:r>
                        <a:rPr lang="en-US" sz="1400"/>
                        <a:t>Observable</a:t>
                      </a:r>
                      <a:endParaRPr/>
                    </a:p>
                  </a:txBody>
                  <a:tcPr marT="45725" marB="45725" marR="91450" marL="91450"/>
                </a:tc>
                <a:tc>
                  <a:txBody>
                    <a:bodyPr/>
                    <a:lstStyle/>
                    <a:p>
                      <a:pPr indent="0" lvl="0" marL="0" marR="0" rtl="0" algn="l">
                        <a:spcBef>
                          <a:spcPts val="0"/>
                        </a:spcBef>
                        <a:spcAft>
                          <a:spcPts val="0"/>
                        </a:spcAft>
                        <a:buNone/>
                      </a:pPr>
                      <a:r>
                        <a:rPr lang="en-US" sz="1400"/>
                        <a:t>Deterministic</a:t>
                      </a:r>
                      <a:endParaRPr/>
                    </a:p>
                  </a:txBody>
                  <a:tcPr marT="45725" marB="45725" marR="91450" marL="91450"/>
                </a:tc>
                <a:tc>
                  <a:txBody>
                    <a:bodyPr/>
                    <a:lstStyle/>
                    <a:p>
                      <a:pPr indent="0" lvl="0" marL="0" marR="0" rtl="0" algn="l">
                        <a:spcBef>
                          <a:spcPts val="0"/>
                        </a:spcBef>
                        <a:spcAft>
                          <a:spcPts val="0"/>
                        </a:spcAft>
                        <a:buNone/>
                      </a:pPr>
                      <a:r>
                        <a:rPr lang="en-US" sz="1400"/>
                        <a:t>Episodic</a:t>
                      </a:r>
                      <a:endParaRPr/>
                    </a:p>
                  </a:txBody>
                  <a:tcPr marT="45725" marB="45725" marR="91450" marL="91450"/>
                </a:tc>
                <a:tc>
                  <a:txBody>
                    <a:bodyPr/>
                    <a:lstStyle/>
                    <a:p>
                      <a:pPr indent="0" lvl="0" marL="0" marR="0" rtl="0" algn="l">
                        <a:spcBef>
                          <a:spcPts val="0"/>
                        </a:spcBef>
                        <a:spcAft>
                          <a:spcPts val="0"/>
                        </a:spcAft>
                        <a:buNone/>
                      </a:pPr>
                      <a:r>
                        <a:rPr lang="en-US" sz="1400"/>
                        <a:t>Static</a:t>
                      </a:r>
                      <a:endParaRPr/>
                    </a:p>
                  </a:txBody>
                  <a:tcPr marT="45725" marB="45725" marR="91450" marL="91450"/>
                </a:tc>
                <a:tc>
                  <a:txBody>
                    <a:bodyPr/>
                    <a:lstStyle/>
                    <a:p>
                      <a:pPr indent="0" lvl="0" marL="0" marR="0" rtl="0" algn="l">
                        <a:spcBef>
                          <a:spcPts val="0"/>
                        </a:spcBef>
                        <a:spcAft>
                          <a:spcPts val="0"/>
                        </a:spcAft>
                        <a:buNone/>
                      </a:pPr>
                      <a:r>
                        <a:rPr lang="en-US" sz="1400"/>
                        <a:t>Discrete</a:t>
                      </a:r>
                      <a:endParaRPr/>
                    </a:p>
                  </a:txBody>
                  <a:tcPr marT="45725" marB="45725" marR="91450" marL="91450"/>
                </a:tc>
                <a:tc>
                  <a:txBody>
                    <a:bodyPr/>
                    <a:lstStyle/>
                    <a:p>
                      <a:pPr indent="0" lvl="0" marL="0" marR="0" rtl="0" algn="l">
                        <a:spcBef>
                          <a:spcPts val="0"/>
                        </a:spcBef>
                        <a:spcAft>
                          <a:spcPts val="0"/>
                        </a:spcAft>
                        <a:buNone/>
                      </a:pPr>
                      <a:r>
                        <a:rPr lang="en-US" sz="1400"/>
                        <a:t>Agents</a:t>
                      </a:r>
                      <a:endParaRPr/>
                    </a:p>
                  </a:txBody>
                  <a:tcPr marT="45725" marB="45725" marR="91450" marL="91450"/>
                </a:tc>
              </a:tr>
              <a:tr h="370850">
                <a:tc>
                  <a:txBody>
                    <a:bodyPr/>
                    <a:lstStyle/>
                    <a:p>
                      <a:pPr indent="0" lvl="0" marL="0" marR="0" rtl="0" algn="l">
                        <a:spcBef>
                          <a:spcPts val="0"/>
                        </a:spcBef>
                        <a:spcAft>
                          <a:spcPts val="0"/>
                        </a:spcAft>
                        <a:buNone/>
                      </a:pPr>
                      <a:r>
                        <a:rPr lang="en-US" sz="1100"/>
                        <a:t>Chess with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Semi</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Chess without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Poker</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Backgammon</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Taxi driving</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Dynamic</a:t>
                      </a:r>
                      <a:endParaRPr/>
                    </a:p>
                  </a:txBody>
                  <a:tcPr marT="45725" marB="45725" marR="91450" marL="91450"/>
                </a:tc>
                <a:tc>
                  <a:txBody>
                    <a:bodyPr/>
                    <a:lstStyle/>
                    <a:p>
                      <a:pPr indent="0" lvl="0" marL="0" marR="0" rtl="0" algn="l">
                        <a:spcBef>
                          <a:spcPts val="0"/>
                        </a:spcBef>
                        <a:spcAft>
                          <a:spcPts val="0"/>
                        </a:spcAft>
                        <a:buNone/>
                      </a:pPr>
                      <a:r>
                        <a:rPr lang="en-US" sz="1100"/>
                        <a:t>Continuous</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Medical diagnosis</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Episodic</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Continuous</a:t>
                      </a:r>
                      <a:endParaRPr/>
                    </a:p>
                  </a:txBody>
                  <a:tcPr marT="45725" marB="45725" marR="91450" marL="91450"/>
                </a:tc>
                <a:tc>
                  <a:txBody>
                    <a:bodyPr/>
                    <a:lstStyle/>
                    <a:p>
                      <a:pPr indent="0" lvl="0" marL="0" marR="0" rtl="0" algn="l">
                        <a:spcBef>
                          <a:spcPts val="0"/>
                        </a:spcBef>
                        <a:spcAft>
                          <a:spcPts val="0"/>
                        </a:spcAft>
                        <a:buNone/>
                      </a:pPr>
                      <a:r>
                        <a:rPr lang="en-US" sz="1100"/>
                        <a:t>Single</a:t>
                      </a:r>
                      <a:endParaRPr/>
                    </a:p>
                  </a:txBody>
                  <a:tcPr marT="45725" marB="45725" marR="91450" marL="91450"/>
                </a:tc>
              </a:tr>
              <a:tr h="370850">
                <a:tc>
                  <a:txBody>
                    <a:bodyPr/>
                    <a:lstStyle/>
                    <a:p>
                      <a:pPr indent="0" lvl="0" marL="0" marR="0" rtl="0" algn="l">
                        <a:spcBef>
                          <a:spcPts val="0"/>
                        </a:spcBef>
                        <a:spcAft>
                          <a:spcPts val="0"/>
                        </a:spcAft>
                        <a:buNone/>
                      </a:pPr>
                      <a:r>
                        <a:rPr lang="en-US" sz="1100"/>
                        <a:t>Image analysis</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Deterministic</a:t>
                      </a:r>
                      <a:endParaRPr/>
                    </a:p>
                  </a:txBody>
                  <a:tcPr marT="45725" marB="45725" marR="91450" marL="91450"/>
                </a:tc>
                <a:tc>
                  <a:txBody>
                    <a:bodyPr/>
                    <a:lstStyle/>
                    <a:p>
                      <a:pPr indent="0" lvl="0" marL="0" marR="0" rtl="0" algn="l">
                        <a:spcBef>
                          <a:spcPts val="0"/>
                        </a:spcBef>
                        <a:spcAft>
                          <a:spcPts val="0"/>
                        </a:spcAft>
                        <a:buNone/>
                      </a:pPr>
                      <a:r>
                        <a:rPr lang="en-US" sz="1100"/>
                        <a:t>Episodic</a:t>
                      </a:r>
                      <a:endParaRPr/>
                    </a:p>
                  </a:txBody>
                  <a:tcPr marT="45725" marB="45725" marR="91450" marL="91450"/>
                </a:tc>
                <a:tc>
                  <a:txBody>
                    <a:bodyPr/>
                    <a:lstStyle/>
                    <a:p>
                      <a:pPr indent="0" lvl="0" marL="0" marR="0" rtl="0" algn="l">
                        <a:spcBef>
                          <a:spcPts val="0"/>
                        </a:spcBef>
                        <a:spcAft>
                          <a:spcPts val="0"/>
                        </a:spcAft>
                        <a:buNone/>
                      </a:pPr>
                      <a:r>
                        <a:rPr lang="en-US" sz="1100"/>
                        <a:t>Semi</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Single</a:t>
                      </a:r>
                      <a:endParaRPr/>
                    </a:p>
                  </a:txBody>
                  <a:tcPr marT="45725" marB="45725" marR="91450" marL="91450"/>
                </a:tc>
              </a:tr>
              <a:tr h="370850">
                <a:tc>
                  <a:txBody>
                    <a:bodyPr/>
                    <a:lstStyle/>
                    <a:p>
                      <a:pPr indent="0" lvl="0" marL="0" marR="0" rtl="0" algn="l">
                        <a:spcBef>
                          <a:spcPts val="0"/>
                        </a:spcBef>
                        <a:spcAft>
                          <a:spcPts val="0"/>
                        </a:spcAft>
                        <a:buNone/>
                      </a:pPr>
                      <a:r>
                        <a:rPr lang="en-US" sz="1100"/>
                        <a:t>Robot part picking</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bl>
          </a:graphicData>
        </a:graphic>
      </p:graphicFrame>
      <p:pic>
        <p:nvPicPr>
          <p:cNvPr id="470" name="Google Shape;470;p56"/>
          <p:cNvPicPr preferRelativeResize="0"/>
          <p:nvPr/>
        </p:nvPicPr>
        <p:blipFill rotWithShape="1">
          <a:blip r:embed="rId3">
            <a:alphaModFix/>
          </a:blip>
          <a:srcRect b="0" l="0" r="0" t="0"/>
          <a:stretch/>
        </p:blipFill>
        <p:spPr>
          <a:xfrm>
            <a:off x="381000" y="1828800"/>
            <a:ext cx="1428750" cy="17240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Arial"/>
              <a:buNone/>
            </a:pPr>
            <a:r>
              <a:rPr lang="en-US">
                <a:solidFill>
                  <a:srgbClr val="FF0000"/>
                </a:solidFill>
              </a:rPr>
              <a:t>Environment Examples</a:t>
            </a:r>
            <a:endParaRPr/>
          </a:p>
        </p:txBody>
      </p:sp>
      <p:sp>
        <p:nvSpPr>
          <p:cNvPr id="477" name="Google Shape;477;p57"/>
          <p:cNvSpPr txBox="1"/>
          <p:nvPr/>
        </p:nvSpPr>
        <p:spPr>
          <a:xfrm>
            <a:off x="1" y="4038600"/>
            <a:ext cx="2514600" cy="289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Fully observable vs. partially observable </a:t>
            </a:r>
            <a:endParaRPr/>
          </a:p>
          <a:p>
            <a:pPr indent="0" lvl="0" marL="0" marR="0" rtl="0" algn="l">
              <a:spcBef>
                <a:spcPts val="600"/>
              </a:spcBef>
              <a:spcAft>
                <a:spcPts val="0"/>
              </a:spcAft>
              <a:buNone/>
            </a:pPr>
            <a:r>
              <a:rPr lang="en-US" sz="1800">
                <a:solidFill>
                  <a:schemeClr val="dk1"/>
                </a:solidFill>
                <a:latin typeface="Arial"/>
                <a:ea typeface="Arial"/>
                <a:cs typeface="Arial"/>
                <a:sym typeface="Arial"/>
              </a:rPr>
              <a:t>Deterministic vs. stochastic / strategic </a:t>
            </a:r>
            <a:endParaRPr/>
          </a:p>
          <a:p>
            <a:pPr indent="0" lvl="0" marL="0" marR="0" rtl="0" algn="l">
              <a:spcBef>
                <a:spcPts val="600"/>
              </a:spcBef>
              <a:spcAft>
                <a:spcPts val="0"/>
              </a:spcAft>
              <a:buNone/>
            </a:pPr>
            <a:r>
              <a:rPr lang="en-US" sz="1800">
                <a:solidFill>
                  <a:schemeClr val="dk1"/>
                </a:solidFill>
                <a:latin typeface="Arial"/>
                <a:ea typeface="Arial"/>
                <a:cs typeface="Arial"/>
                <a:sym typeface="Arial"/>
              </a:rPr>
              <a:t>Episodic vs. sequential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Static vs. dynamic </a:t>
            </a:r>
            <a:endParaRPr/>
          </a:p>
          <a:p>
            <a:pPr indent="0" lvl="0" marL="0" marR="0" rtl="0" algn="l">
              <a:spcBef>
                <a:spcPts val="600"/>
              </a:spcBef>
              <a:spcAft>
                <a:spcPts val="0"/>
              </a:spcAft>
              <a:buNone/>
            </a:pPr>
            <a:r>
              <a:rPr lang="en-US" sz="1800">
                <a:solidFill>
                  <a:schemeClr val="dk1"/>
                </a:solidFill>
                <a:latin typeface="Arial"/>
                <a:ea typeface="Arial"/>
                <a:cs typeface="Arial"/>
                <a:sym typeface="Arial"/>
              </a:rPr>
              <a:t>Discrete vs. continuous </a:t>
            </a:r>
            <a:endParaRPr/>
          </a:p>
          <a:p>
            <a:pPr indent="0" lvl="0" marL="0" marR="0" rtl="0" algn="l">
              <a:spcBef>
                <a:spcPts val="600"/>
              </a:spcBef>
              <a:spcAft>
                <a:spcPts val="0"/>
              </a:spcAft>
              <a:buNone/>
            </a:pPr>
            <a:r>
              <a:rPr lang="en-US" sz="1800">
                <a:solidFill>
                  <a:schemeClr val="dk1"/>
                </a:solidFill>
                <a:latin typeface="Arial"/>
                <a:ea typeface="Arial"/>
                <a:cs typeface="Arial"/>
                <a:sym typeface="Arial"/>
              </a:rPr>
              <a:t>Single agent vs. multiagent</a:t>
            </a:r>
            <a:endParaRPr sz="1800">
              <a:solidFill>
                <a:schemeClr val="dk1"/>
              </a:solidFill>
              <a:latin typeface="Arial"/>
              <a:ea typeface="Arial"/>
              <a:cs typeface="Arial"/>
              <a:sym typeface="Arial"/>
            </a:endParaRPr>
          </a:p>
        </p:txBody>
      </p:sp>
      <p:graphicFrame>
        <p:nvGraphicFramePr>
          <p:cNvPr id="478" name="Google Shape;478;p57"/>
          <p:cNvGraphicFramePr/>
          <p:nvPr/>
        </p:nvGraphicFramePr>
        <p:xfrm>
          <a:off x="2667001" y="1524000"/>
          <a:ext cx="3000000" cy="3000000"/>
        </p:xfrm>
        <a:graphic>
          <a:graphicData uri="http://schemas.openxmlformats.org/drawingml/2006/table">
            <a:tbl>
              <a:tblPr bandRow="1" firstRow="1">
                <a:noFill/>
                <a:tableStyleId>{7F23F3A5-EAAB-4963-8EDE-719608F37E22}</a:tableStyleId>
              </a:tblPr>
              <a:tblGrid>
                <a:gridCol w="1828800"/>
                <a:gridCol w="685800"/>
                <a:gridCol w="838200"/>
                <a:gridCol w="967650"/>
                <a:gridCol w="594900"/>
                <a:gridCol w="818000"/>
                <a:gridCol w="743650"/>
              </a:tblGrid>
              <a:tr h="370850">
                <a:tc>
                  <a:txBody>
                    <a:bodyPr/>
                    <a:lstStyle/>
                    <a:p>
                      <a:pPr indent="0" lvl="0" marL="0" marR="0" rtl="0" algn="l">
                        <a:spcBef>
                          <a:spcPts val="0"/>
                        </a:spcBef>
                        <a:spcAft>
                          <a:spcPts val="0"/>
                        </a:spcAft>
                        <a:buNone/>
                      </a:pPr>
                      <a:r>
                        <a:rPr lang="en-US" sz="1400"/>
                        <a:t>Environment</a:t>
                      </a:r>
                      <a:endParaRPr/>
                    </a:p>
                  </a:txBody>
                  <a:tcPr marT="45725" marB="45725" marR="91450" marL="91450"/>
                </a:tc>
                <a:tc>
                  <a:txBody>
                    <a:bodyPr/>
                    <a:lstStyle/>
                    <a:p>
                      <a:pPr indent="0" lvl="0" marL="0" marR="0" rtl="0" algn="l">
                        <a:spcBef>
                          <a:spcPts val="0"/>
                        </a:spcBef>
                        <a:spcAft>
                          <a:spcPts val="0"/>
                        </a:spcAft>
                        <a:buNone/>
                      </a:pPr>
                      <a:r>
                        <a:rPr lang="en-US" sz="1400"/>
                        <a:t>Observable</a:t>
                      </a:r>
                      <a:endParaRPr/>
                    </a:p>
                  </a:txBody>
                  <a:tcPr marT="45725" marB="45725" marR="91450" marL="91450"/>
                </a:tc>
                <a:tc>
                  <a:txBody>
                    <a:bodyPr/>
                    <a:lstStyle/>
                    <a:p>
                      <a:pPr indent="0" lvl="0" marL="0" marR="0" rtl="0" algn="l">
                        <a:spcBef>
                          <a:spcPts val="0"/>
                        </a:spcBef>
                        <a:spcAft>
                          <a:spcPts val="0"/>
                        </a:spcAft>
                        <a:buNone/>
                      </a:pPr>
                      <a:r>
                        <a:rPr lang="en-US" sz="1400"/>
                        <a:t>Deterministic</a:t>
                      </a:r>
                      <a:endParaRPr/>
                    </a:p>
                  </a:txBody>
                  <a:tcPr marT="45725" marB="45725" marR="91450" marL="91450"/>
                </a:tc>
                <a:tc>
                  <a:txBody>
                    <a:bodyPr/>
                    <a:lstStyle/>
                    <a:p>
                      <a:pPr indent="0" lvl="0" marL="0" marR="0" rtl="0" algn="l">
                        <a:spcBef>
                          <a:spcPts val="0"/>
                        </a:spcBef>
                        <a:spcAft>
                          <a:spcPts val="0"/>
                        </a:spcAft>
                        <a:buNone/>
                      </a:pPr>
                      <a:r>
                        <a:rPr lang="en-US" sz="1400"/>
                        <a:t>Episodic</a:t>
                      </a:r>
                      <a:endParaRPr/>
                    </a:p>
                  </a:txBody>
                  <a:tcPr marT="45725" marB="45725" marR="91450" marL="91450"/>
                </a:tc>
                <a:tc>
                  <a:txBody>
                    <a:bodyPr/>
                    <a:lstStyle/>
                    <a:p>
                      <a:pPr indent="0" lvl="0" marL="0" marR="0" rtl="0" algn="l">
                        <a:spcBef>
                          <a:spcPts val="0"/>
                        </a:spcBef>
                        <a:spcAft>
                          <a:spcPts val="0"/>
                        </a:spcAft>
                        <a:buNone/>
                      </a:pPr>
                      <a:r>
                        <a:rPr lang="en-US" sz="1400"/>
                        <a:t>Static</a:t>
                      </a:r>
                      <a:endParaRPr/>
                    </a:p>
                  </a:txBody>
                  <a:tcPr marT="45725" marB="45725" marR="91450" marL="91450"/>
                </a:tc>
                <a:tc>
                  <a:txBody>
                    <a:bodyPr/>
                    <a:lstStyle/>
                    <a:p>
                      <a:pPr indent="0" lvl="0" marL="0" marR="0" rtl="0" algn="l">
                        <a:spcBef>
                          <a:spcPts val="0"/>
                        </a:spcBef>
                        <a:spcAft>
                          <a:spcPts val="0"/>
                        </a:spcAft>
                        <a:buNone/>
                      </a:pPr>
                      <a:r>
                        <a:rPr lang="en-US" sz="1400"/>
                        <a:t>Discrete</a:t>
                      </a:r>
                      <a:endParaRPr/>
                    </a:p>
                  </a:txBody>
                  <a:tcPr marT="45725" marB="45725" marR="91450" marL="91450"/>
                </a:tc>
                <a:tc>
                  <a:txBody>
                    <a:bodyPr/>
                    <a:lstStyle/>
                    <a:p>
                      <a:pPr indent="0" lvl="0" marL="0" marR="0" rtl="0" algn="l">
                        <a:spcBef>
                          <a:spcPts val="0"/>
                        </a:spcBef>
                        <a:spcAft>
                          <a:spcPts val="0"/>
                        </a:spcAft>
                        <a:buNone/>
                      </a:pPr>
                      <a:r>
                        <a:rPr lang="en-US" sz="1400"/>
                        <a:t>Agents</a:t>
                      </a:r>
                      <a:endParaRPr/>
                    </a:p>
                  </a:txBody>
                  <a:tcPr marT="45725" marB="45725" marR="91450" marL="91450"/>
                </a:tc>
              </a:tr>
              <a:tr h="370850">
                <a:tc>
                  <a:txBody>
                    <a:bodyPr/>
                    <a:lstStyle/>
                    <a:p>
                      <a:pPr indent="0" lvl="0" marL="0" marR="0" rtl="0" algn="l">
                        <a:spcBef>
                          <a:spcPts val="0"/>
                        </a:spcBef>
                        <a:spcAft>
                          <a:spcPts val="0"/>
                        </a:spcAft>
                        <a:buNone/>
                      </a:pPr>
                      <a:r>
                        <a:rPr lang="en-US" sz="1100"/>
                        <a:t>Chess with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Semi</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Chess without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Poker</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Backgammon</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Taxi driving</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Dynamic</a:t>
                      </a:r>
                      <a:endParaRPr/>
                    </a:p>
                  </a:txBody>
                  <a:tcPr marT="45725" marB="45725" marR="91450" marL="91450"/>
                </a:tc>
                <a:tc>
                  <a:txBody>
                    <a:bodyPr/>
                    <a:lstStyle/>
                    <a:p>
                      <a:pPr indent="0" lvl="0" marL="0" marR="0" rtl="0" algn="l">
                        <a:spcBef>
                          <a:spcPts val="0"/>
                        </a:spcBef>
                        <a:spcAft>
                          <a:spcPts val="0"/>
                        </a:spcAft>
                        <a:buNone/>
                      </a:pPr>
                      <a:r>
                        <a:rPr lang="en-US" sz="1100"/>
                        <a:t>Continuous</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Medical diagnosis</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Episodic</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Continuous</a:t>
                      </a:r>
                      <a:endParaRPr/>
                    </a:p>
                  </a:txBody>
                  <a:tcPr marT="45725" marB="45725" marR="91450" marL="91450"/>
                </a:tc>
                <a:tc>
                  <a:txBody>
                    <a:bodyPr/>
                    <a:lstStyle/>
                    <a:p>
                      <a:pPr indent="0" lvl="0" marL="0" marR="0" rtl="0" algn="l">
                        <a:spcBef>
                          <a:spcPts val="0"/>
                        </a:spcBef>
                        <a:spcAft>
                          <a:spcPts val="0"/>
                        </a:spcAft>
                        <a:buNone/>
                      </a:pPr>
                      <a:r>
                        <a:rPr lang="en-US" sz="1100"/>
                        <a:t>Single</a:t>
                      </a:r>
                      <a:endParaRPr/>
                    </a:p>
                  </a:txBody>
                  <a:tcPr marT="45725" marB="45725" marR="91450" marL="91450"/>
                </a:tc>
              </a:tr>
              <a:tr h="370850">
                <a:tc>
                  <a:txBody>
                    <a:bodyPr/>
                    <a:lstStyle/>
                    <a:p>
                      <a:pPr indent="0" lvl="0" marL="0" marR="0" rtl="0" algn="l">
                        <a:spcBef>
                          <a:spcPts val="0"/>
                        </a:spcBef>
                        <a:spcAft>
                          <a:spcPts val="0"/>
                        </a:spcAft>
                        <a:buNone/>
                      </a:pPr>
                      <a:r>
                        <a:rPr lang="en-US" sz="1100"/>
                        <a:t>Image analysis</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Deterministic</a:t>
                      </a:r>
                      <a:endParaRPr/>
                    </a:p>
                  </a:txBody>
                  <a:tcPr marT="45725" marB="45725" marR="91450" marL="91450"/>
                </a:tc>
                <a:tc>
                  <a:txBody>
                    <a:bodyPr/>
                    <a:lstStyle/>
                    <a:p>
                      <a:pPr indent="0" lvl="0" marL="0" marR="0" rtl="0" algn="l">
                        <a:spcBef>
                          <a:spcPts val="0"/>
                        </a:spcBef>
                        <a:spcAft>
                          <a:spcPts val="0"/>
                        </a:spcAft>
                        <a:buNone/>
                      </a:pPr>
                      <a:r>
                        <a:rPr lang="en-US" sz="1100"/>
                        <a:t>Episodic</a:t>
                      </a:r>
                      <a:endParaRPr/>
                    </a:p>
                  </a:txBody>
                  <a:tcPr marT="45725" marB="45725" marR="91450" marL="91450"/>
                </a:tc>
                <a:tc>
                  <a:txBody>
                    <a:bodyPr/>
                    <a:lstStyle/>
                    <a:p>
                      <a:pPr indent="0" lvl="0" marL="0" marR="0" rtl="0" algn="l">
                        <a:spcBef>
                          <a:spcPts val="0"/>
                        </a:spcBef>
                        <a:spcAft>
                          <a:spcPts val="0"/>
                        </a:spcAft>
                        <a:buNone/>
                      </a:pPr>
                      <a:r>
                        <a:rPr lang="en-US" sz="1100"/>
                        <a:t>Semi</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Single</a:t>
                      </a:r>
                      <a:endParaRPr/>
                    </a:p>
                  </a:txBody>
                  <a:tcPr marT="45725" marB="45725" marR="91450" marL="91450"/>
                </a:tc>
              </a:tr>
              <a:tr h="370850">
                <a:tc>
                  <a:txBody>
                    <a:bodyPr/>
                    <a:lstStyle/>
                    <a:p>
                      <a:pPr indent="0" lvl="0" marL="0" marR="0" rtl="0" algn="l">
                        <a:spcBef>
                          <a:spcPts val="0"/>
                        </a:spcBef>
                        <a:spcAft>
                          <a:spcPts val="0"/>
                        </a:spcAft>
                        <a:buNone/>
                      </a:pPr>
                      <a:r>
                        <a:rPr lang="en-US" sz="1100"/>
                        <a:t>Robot part picking</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Deterministic</a:t>
                      </a:r>
                      <a:endParaRPr/>
                    </a:p>
                  </a:txBody>
                  <a:tcPr marT="45725" marB="45725" marR="91450" marL="91450"/>
                </a:tc>
                <a:tc>
                  <a:txBody>
                    <a:bodyPr/>
                    <a:lstStyle/>
                    <a:p>
                      <a:pPr indent="0" lvl="0" marL="0" marR="0" rtl="0" algn="l">
                        <a:spcBef>
                          <a:spcPts val="0"/>
                        </a:spcBef>
                        <a:spcAft>
                          <a:spcPts val="0"/>
                        </a:spcAft>
                        <a:buNone/>
                      </a:pPr>
                      <a:r>
                        <a:rPr lang="en-US" sz="1100"/>
                        <a:t>Episodic</a:t>
                      </a:r>
                      <a:endParaRPr/>
                    </a:p>
                  </a:txBody>
                  <a:tcPr marT="45725" marB="45725" marR="91450" marL="91450"/>
                </a:tc>
                <a:tc>
                  <a:txBody>
                    <a:bodyPr/>
                    <a:lstStyle/>
                    <a:p>
                      <a:pPr indent="0" lvl="0" marL="0" marR="0" rtl="0" algn="l">
                        <a:spcBef>
                          <a:spcPts val="0"/>
                        </a:spcBef>
                        <a:spcAft>
                          <a:spcPts val="0"/>
                        </a:spcAft>
                        <a:buNone/>
                      </a:pPr>
                      <a:r>
                        <a:rPr lang="en-US" sz="1100"/>
                        <a:t>Semi</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Single</a:t>
                      </a:r>
                      <a:endParaRPr/>
                    </a:p>
                  </a:txBody>
                  <a:tcPr marT="45725" marB="45725" marR="91450" marL="91450"/>
                </a:tc>
              </a:tr>
            </a:tbl>
          </a:graphicData>
        </a:graphic>
      </p:graphicFrame>
      <p:pic>
        <p:nvPicPr>
          <p:cNvPr id="479" name="Google Shape;479;p57"/>
          <p:cNvPicPr preferRelativeResize="0"/>
          <p:nvPr/>
        </p:nvPicPr>
        <p:blipFill rotWithShape="1">
          <a:blip r:embed="rId3">
            <a:alphaModFix/>
          </a:blip>
          <a:srcRect b="0" l="0" r="0" t="0"/>
          <a:stretch/>
        </p:blipFill>
        <p:spPr>
          <a:xfrm>
            <a:off x="381000" y="1828800"/>
            <a:ext cx="1428750" cy="17240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Arial"/>
              <a:buNone/>
            </a:pPr>
            <a:r>
              <a:rPr lang="en-US">
                <a:solidFill>
                  <a:srgbClr val="FF0000"/>
                </a:solidFill>
              </a:rPr>
              <a:t>Environment Examples</a:t>
            </a:r>
            <a:endParaRPr/>
          </a:p>
        </p:txBody>
      </p:sp>
      <p:sp>
        <p:nvSpPr>
          <p:cNvPr id="486" name="Google Shape;486;p58"/>
          <p:cNvSpPr txBox="1"/>
          <p:nvPr/>
        </p:nvSpPr>
        <p:spPr>
          <a:xfrm>
            <a:off x="1" y="4038600"/>
            <a:ext cx="2514600" cy="289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Fully observable vs. partially observable </a:t>
            </a:r>
            <a:endParaRPr/>
          </a:p>
          <a:p>
            <a:pPr indent="0" lvl="0" marL="0" marR="0" rtl="0" algn="l">
              <a:spcBef>
                <a:spcPts val="600"/>
              </a:spcBef>
              <a:spcAft>
                <a:spcPts val="0"/>
              </a:spcAft>
              <a:buNone/>
            </a:pPr>
            <a:r>
              <a:rPr lang="en-US" sz="1800">
                <a:solidFill>
                  <a:schemeClr val="dk1"/>
                </a:solidFill>
                <a:latin typeface="Arial"/>
                <a:ea typeface="Arial"/>
                <a:cs typeface="Arial"/>
                <a:sym typeface="Arial"/>
              </a:rPr>
              <a:t>Deterministic vs. stochastic / strategic </a:t>
            </a:r>
            <a:endParaRPr/>
          </a:p>
          <a:p>
            <a:pPr indent="0" lvl="0" marL="0" marR="0" rtl="0" algn="l">
              <a:spcBef>
                <a:spcPts val="600"/>
              </a:spcBef>
              <a:spcAft>
                <a:spcPts val="0"/>
              </a:spcAft>
              <a:buNone/>
            </a:pPr>
            <a:r>
              <a:rPr lang="en-US" sz="1800">
                <a:solidFill>
                  <a:schemeClr val="dk1"/>
                </a:solidFill>
                <a:latin typeface="Arial"/>
                <a:ea typeface="Arial"/>
                <a:cs typeface="Arial"/>
                <a:sym typeface="Arial"/>
              </a:rPr>
              <a:t>Episodic vs. sequential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Static vs. dynamic </a:t>
            </a:r>
            <a:endParaRPr/>
          </a:p>
          <a:p>
            <a:pPr indent="0" lvl="0" marL="0" marR="0" rtl="0" algn="l">
              <a:spcBef>
                <a:spcPts val="600"/>
              </a:spcBef>
              <a:spcAft>
                <a:spcPts val="0"/>
              </a:spcAft>
              <a:buNone/>
            </a:pPr>
            <a:r>
              <a:rPr lang="en-US" sz="1800">
                <a:solidFill>
                  <a:schemeClr val="dk1"/>
                </a:solidFill>
                <a:latin typeface="Arial"/>
                <a:ea typeface="Arial"/>
                <a:cs typeface="Arial"/>
                <a:sym typeface="Arial"/>
              </a:rPr>
              <a:t>Discrete vs. continuous </a:t>
            </a:r>
            <a:endParaRPr/>
          </a:p>
          <a:p>
            <a:pPr indent="0" lvl="0" marL="0" marR="0" rtl="0" algn="l">
              <a:spcBef>
                <a:spcPts val="600"/>
              </a:spcBef>
              <a:spcAft>
                <a:spcPts val="0"/>
              </a:spcAft>
              <a:buNone/>
            </a:pPr>
            <a:r>
              <a:rPr lang="en-US" sz="1800">
                <a:solidFill>
                  <a:schemeClr val="dk1"/>
                </a:solidFill>
                <a:latin typeface="Arial"/>
                <a:ea typeface="Arial"/>
                <a:cs typeface="Arial"/>
                <a:sym typeface="Arial"/>
              </a:rPr>
              <a:t>Single agent vs. multiagent</a:t>
            </a:r>
            <a:endParaRPr sz="1800">
              <a:solidFill>
                <a:schemeClr val="dk1"/>
              </a:solidFill>
              <a:latin typeface="Arial"/>
              <a:ea typeface="Arial"/>
              <a:cs typeface="Arial"/>
              <a:sym typeface="Arial"/>
            </a:endParaRPr>
          </a:p>
        </p:txBody>
      </p:sp>
      <p:graphicFrame>
        <p:nvGraphicFramePr>
          <p:cNvPr id="487" name="Google Shape;487;p58"/>
          <p:cNvGraphicFramePr/>
          <p:nvPr/>
        </p:nvGraphicFramePr>
        <p:xfrm>
          <a:off x="2667001" y="1524000"/>
          <a:ext cx="3000000" cy="3000000"/>
        </p:xfrm>
        <a:graphic>
          <a:graphicData uri="http://schemas.openxmlformats.org/drawingml/2006/table">
            <a:tbl>
              <a:tblPr bandRow="1" firstRow="1">
                <a:noFill/>
                <a:tableStyleId>{7F23F3A5-EAAB-4963-8EDE-719608F37E22}</a:tableStyleId>
              </a:tblPr>
              <a:tblGrid>
                <a:gridCol w="1828800"/>
                <a:gridCol w="685800"/>
                <a:gridCol w="838200"/>
                <a:gridCol w="967650"/>
                <a:gridCol w="594900"/>
                <a:gridCol w="818000"/>
                <a:gridCol w="743650"/>
              </a:tblGrid>
              <a:tr h="370850">
                <a:tc>
                  <a:txBody>
                    <a:bodyPr/>
                    <a:lstStyle/>
                    <a:p>
                      <a:pPr indent="0" lvl="0" marL="0" marR="0" rtl="0" algn="l">
                        <a:spcBef>
                          <a:spcPts val="0"/>
                        </a:spcBef>
                        <a:spcAft>
                          <a:spcPts val="0"/>
                        </a:spcAft>
                        <a:buNone/>
                      </a:pPr>
                      <a:r>
                        <a:rPr lang="en-US" sz="1400"/>
                        <a:t>Environment</a:t>
                      </a:r>
                      <a:endParaRPr/>
                    </a:p>
                  </a:txBody>
                  <a:tcPr marT="45725" marB="45725" marR="91450" marL="91450"/>
                </a:tc>
                <a:tc>
                  <a:txBody>
                    <a:bodyPr/>
                    <a:lstStyle/>
                    <a:p>
                      <a:pPr indent="0" lvl="0" marL="0" marR="0" rtl="0" algn="l">
                        <a:spcBef>
                          <a:spcPts val="0"/>
                        </a:spcBef>
                        <a:spcAft>
                          <a:spcPts val="0"/>
                        </a:spcAft>
                        <a:buNone/>
                      </a:pPr>
                      <a:r>
                        <a:rPr lang="en-US" sz="1400"/>
                        <a:t>Observable</a:t>
                      </a:r>
                      <a:endParaRPr/>
                    </a:p>
                  </a:txBody>
                  <a:tcPr marT="45725" marB="45725" marR="91450" marL="91450"/>
                </a:tc>
                <a:tc>
                  <a:txBody>
                    <a:bodyPr/>
                    <a:lstStyle/>
                    <a:p>
                      <a:pPr indent="0" lvl="0" marL="0" marR="0" rtl="0" algn="l">
                        <a:spcBef>
                          <a:spcPts val="0"/>
                        </a:spcBef>
                        <a:spcAft>
                          <a:spcPts val="0"/>
                        </a:spcAft>
                        <a:buNone/>
                      </a:pPr>
                      <a:r>
                        <a:rPr lang="en-US" sz="1400"/>
                        <a:t>Deterministic</a:t>
                      </a:r>
                      <a:endParaRPr/>
                    </a:p>
                  </a:txBody>
                  <a:tcPr marT="45725" marB="45725" marR="91450" marL="91450"/>
                </a:tc>
                <a:tc>
                  <a:txBody>
                    <a:bodyPr/>
                    <a:lstStyle/>
                    <a:p>
                      <a:pPr indent="0" lvl="0" marL="0" marR="0" rtl="0" algn="l">
                        <a:spcBef>
                          <a:spcPts val="0"/>
                        </a:spcBef>
                        <a:spcAft>
                          <a:spcPts val="0"/>
                        </a:spcAft>
                        <a:buNone/>
                      </a:pPr>
                      <a:r>
                        <a:rPr lang="en-US" sz="1400"/>
                        <a:t>Episodic</a:t>
                      </a:r>
                      <a:endParaRPr/>
                    </a:p>
                  </a:txBody>
                  <a:tcPr marT="45725" marB="45725" marR="91450" marL="91450"/>
                </a:tc>
                <a:tc>
                  <a:txBody>
                    <a:bodyPr/>
                    <a:lstStyle/>
                    <a:p>
                      <a:pPr indent="0" lvl="0" marL="0" marR="0" rtl="0" algn="l">
                        <a:spcBef>
                          <a:spcPts val="0"/>
                        </a:spcBef>
                        <a:spcAft>
                          <a:spcPts val="0"/>
                        </a:spcAft>
                        <a:buNone/>
                      </a:pPr>
                      <a:r>
                        <a:rPr lang="en-US" sz="1400"/>
                        <a:t>Static</a:t>
                      </a:r>
                      <a:endParaRPr/>
                    </a:p>
                  </a:txBody>
                  <a:tcPr marT="45725" marB="45725" marR="91450" marL="91450"/>
                </a:tc>
                <a:tc>
                  <a:txBody>
                    <a:bodyPr/>
                    <a:lstStyle/>
                    <a:p>
                      <a:pPr indent="0" lvl="0" marL="0" marR="0" rtl="0" algn="l">
                        <a:spcBef>
                          <a:spcPts val="0"/>
                        </a:spcBef>
                        <a:spcAft>
                          <a:spcPts val="0"/>
                        </a:spcAft>
                        <a:buNone/>
                      </a:pPr>
                      <a:r>
                        <a:rPr lang="en-US" sz="1400"/>
                        <a:t>Discrete</a:t>
                      </a:r>
                      <a:endParaRPr/>
                    </a:p>
                  </a:txBody>
                  <a:tcPr marT="45725" marB="45725" marR="91450" marL="91450"/>
                </a:tc>
                <a:tc>
                  <a:txBody>
                    <a:bodyPr/>
                    <a:lstStyle/>
                    <a:p>
                      <a:pPr indent="0" lvl="0" marL="0" marR="0" rtl="0" algn="l">
                        <a:spcBef>
                          <a:spcPts val="0"/>
                        </a:spcBef>
                        <a:spcAft>
                          <a:spcPts val="0"/>
                        </a:spcAft>
                        <a:buNone/>
                      </a:pPr>
                      <a:r>
                        <a:rPr lang="en-US" sz="1400"/>
                        <a:t>Agents</a:t>
                      </a:r>
                      <a:endParaRPr/>
                    </a:p>
                  </a:txBody>
                  <a:tcPr marT="45725" marB="45725" marR="91450" marL="91450"/>
                </a:tc>
              </a:tr>
              <a:tr h="370850">
                <a:tc>
                  <a:txBody>
                    <a:bodyPr/>
                    <a:lstStyle/>
                    <a:p>
                      <a:pPr indent="0" lvl="0" marL="0" marR="0" rtl="0" algn="l">
                        <a:spcBef>
                          <a:spcPts val="0"/>
                        </a:spcBef>
                        <a:spcAft>
                          <a:spcPts val="0"/>
                        </a:spcAft>
                        <a:buNone/>
                      </a:pPr>
                      <a:r>
                        <a:rPr lang="en-US" sz="1100"/>
                        <a:t>Chess with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Semi</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Chess without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Poker</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Backgammon</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Taxi driving</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Dynamic</a:t>
                      </a:r>
                      <a:endParaRPr/>
                    </a:p>
                  </a:txBody>
                  <a:tcPr marT="45725" marB="45725" marR="91450" marL="91450"/>
                </a:tc>
                <a:tc>
                  <a:txBody>
                    <a:bodyPr/>
                    <a:lstStyle/>
                    <a:p>
                      <a:pPr indent="0" lvl="0" marL="0" marR="0" rtl="0" algn="l">
                        <a:spcBef>
                          <a:spcPts val="0"/>
                        </a:spcBef>
                        <a:spcAft>
                          <a:spcPts val="0"/>
                        </a:spcAft>
                        <a:buNone/>
                      </a:pPr>
                      <a:r>
                        <a:rPr lang="en-US" sz="1100"/>
                        <a:t>Continuous</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Medical diagnosis</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Episodic</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Continuous</a:t>
                      </a:r>
                      <a:endParaRPr/>
                    </a:p>
                  </a:txBody>
                  <a:tcPr marT="45725" marB="45725" marR="91450" marL="91450"/>
                </a:tc>
                <a:tc>
                  <a:txBody>
                    <a:bodyPr/>
                    <a:lstStyle/>
                    <a:p>
                      <a:pPr indent="0" lvl="0" marL="0" marR="0" rtl="0" algn="l">
                        <a:spcBef>
                          <a:spcPts val="0"/>
                        </a:spcBef>
                        <a:spcAft>
                          <a:spcPts val="0"/>
                        </a:spcAft>
                        <a:buNone/>
                      </a:pPr>
                      <a:r>
                        <a:rPr lang="en-US" sz="1100"/>
                        <a:t>Single</a:t>
                      </a:r>
                      <a:endParaRPr/>
                    </a:p>
                  </a:txBody>
                  <a:tcPr marT="45725" marB="45725" marR="91450" marL="91450"/>
                </a:tc>
              </a:tr>
              <a:tr h="370850">
                <a:tc>
                  <a:txBody>
                    <a:bodyPr/>
                    <a:lstStyle/>
                    <a:p>
                      <a:pPr indent="0" lvl="0" marL="0" marR="0" rtl="0" algn="l">
                        <a:spcBef>
                          <a:spcPts val="0"/>
                        </a:spcBef>
                        <a:spcAft>
                          <a:spcPts val="0"/>
                        </a:spcAft>
                        <a:buNone/>
                      </a:pPr>
                      <a:r>
                        <a:rPr lang="en-US" sz="1100"/>
                        <a:t>Image analysis</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Deterministic</a:t>
                      </a:r>
                      <a:endParaRPr/>
                    </a:p>
                  </a:txBody>
                  <a:tcPr marT="45725" marB="45725" marR="91450" marL="91450"/>
                </a:tc>
                <a:tc>
                  <a:txBody>
                    <a:bodyPr/>
                    <a:lstStyle/>
                    <a:p>
                      <a:pPr indent="0" lvl="0" marL="0" marR="0" rtl="0" algn="l">
                        <a:spcBef>
                          <a:spcPts val="0"/>
                        </a:spcBef>
                        <a:spcAft>
                          <a:spcPts val="0"/>
                        </a:spcAft>
                        <a:buNone/>
                      </a:pPr>
                      <a:r>
                        <a:rPr lang="en-US" sz="1100"/>
                        <a:t>Episodic</a:t>
                      </a:r>
                      <a:endParaRPr/>
                    </a:p>
                  </a:txBody>
                  <a:tcPr marT="45725" marB="45725" marR="91450" marL="91450"/>
                </a:tc>
                <a:tc>
                  <a:txBody>
                    <a:bodyPr/>
                    <a:lstStyle/>
                    <a:p>
                      <a:pPr indent="0" lvl="0" marL="0" marR="0" rtl="0" algn="l">
                        <a:spcBef>
                          <a:spcPts val="0"/>
                        </a:spcBef>
                        <a:spcAft>
                          <a:spcPts val="0"/>
                        </a:spcAft>
                        <a:buNone/>
                      </a:pPr>
                      <a:r>
                        <a:rPr lang="en-US" sz="1100"/>
                        <a:t>Semi</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Single</a:t>
                      </a:r>
                      <a:endParaRPr/>
                    </a:p>
                  </a:txBody>
                  <a:tcPr marT="45725" marB="45725" marR="91450" marL="91450"/>
                </a:tc>
              </a:tr>
              <a:tr h="370850">
                <a:tc>
                  <a:txBody>
                    <a:bodyPr/>
                    <a:lstStyle/>
                    <a:p>
                      <a:pPr indent="0" lvl="0" marL="0" marR="0" rtl="0" algn="l">
                        <a:spcBef>
                          <a:spcPts val="0"/>
                        </a:spcBef>
                        <a:spcAft>
                          <a:spcPts val="0"/>
                        </a:spcAft>
                        <a:buNone/>
                      </a:pPr>
                      <a:r>
                        <a:rPr lang="en-US" sz="1100"/>
                        <a:t>Robot part picking</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Deterministic</a:t>
                      </a:r>
                      <a:endParaRPr/>
                    </a:p>
                  </a:txBody>
                  <a:tcPr marT="45725" marB="45725" marR="91450" marL="91450"/>
                </a:tc>
                <a:tc>
                  <a:txBody>
                    <a:bodyPr/>
                    <a:lstStyle/>
                    <a:p>
                      <a:pPr indent="0" lvl="0" marL="0" marR="0" rtl="0" algn="l">
                        <a:spcBef>
                          <a:spcPts val="0"/>
                        </a:spcBef>
                        <a:spcAft>
                          <a:spcPts val="0"/>
                        </a:spcAft>
                        <a:buNone/>
                      </a:pPr>
                      <a:r>
                        <a:rPr lang="en-US" sz="1100"/>
                        <a:t>Episodic</a:t>
                      </a:r>
                      <a:endParaRPr/>
                    </a:p>
                  </a:txBody>
                  <a:tcPr marT="45725" marB="45725" marR="91450" marL="91450"/>
                </a:tc>
                <a:tc>
                  <a:txBody>
                    <a:bodyPr/>
                    <a:lstStyle/>
                    <a:p>
                      <a:pPr indent="0" lvl="0" marL="0" marR="0" rtl="0" algn="l">
                        <a:spcBef>
                          <a:spcPts val="0"/>
                        </a:spcBef>
                        <a:spcAft>
                          <a:spcPts val="0"/>
                        </a:spcAft>
                        <a:buNone/>
                      </a:pPr>
                      <a:r>
                        <a:rPr lang="en-US" sz="1100"/>
                        <a:t>Semi</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Single</a:t>
                      </a:r>
                      <a:endParaRPr/>
                    </a:p>
                  </a:txBody>
                  <a:tcPr marT="45725" marB="45725" marR="91450" marL="91450"/>
                </a:tc>
              </a:tr>
              <a:tr h="370850">
                <a:tc>
                  <a:txBody>
                    <a:bodyPr/>
                    <a:lstStyle/>
                    <a:p>
                      <a:pPr indent="0" lvl="0" marL="0" marR="0" rtl="0" algn="l">
                        <a:spcBef>
                          <a:spcPts val="0"/>
                        </a:spcBef>
                        <a:spcAft>
                          <a:spcPts val="0"/>
                        </a:spcAft>
                        <a:buNone/>
                      </a:pPr>
                      <a:r>
                        <a:rPr lang="en-US" sz="1100"/>
                        <a:t>Interactive English tutor</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bl>
          </a:graphicData>
        </a:graphic>
      </p:graphicFrame>
      <p:pic>
        <p:nvPicPr>
          <p:cNvPr id="488" name="Google Shape;488;p58"/>
          <p:cNvPicPr preferRelativeResize="0"/>
          <p:nvPr/>
        </p:nvPicPr>
        <p:blipFill rotWithShape="1">
          <a:blip r:embed="rId3">
            <a:alphaModFix/>
          </a:blip>
          <a:srcRect b="0" l="0" r="0" t="0"/>
          <a:stretch/>
        </p:blipFill>
        <p:spPr>
          <a:xfrm>
            <a:off x="304800" y="1676400"/>
            <a:ext cx="2133600" cy="19907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Arial"/>
              <a:buNone/>
            </a:pPr>
            <a:r>
              <a:rPr lang="en-US">
                <a:solidFill>
                  <a:srgbClr val="FF0000"/>
                </a:solidFill>
              </a:rPr>
              <a:t>Environment Examples</a:t>
            </a:r>
            <a:endParaRPr/>
          </a:p>
        </p:txBody>
      </p:sp>
      <p:sp>
        <p:nvSpPr>
          <p:cNvPr id="495" name="Google Shape;495;p59"/>
          <p:cNvSpPr txBox="1"/>
          <p:nvPr/>
        </p:nvSpPr>
        <p:spPr>
          <a:xfrm>
            <a:off x="1" y="4038600"/>
            <a:ext cx="2514600" cy="289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Fully observable vs. partially observable </a:t>
            </a:r>
            <a:endParaRPr/>
          </a:p>
          <a:p>
            <a:pPr indent="0" lvl="0" marL="0" marR="0" rtl="0" algn="l">
              <a:spcBef>
                <a:spcPts val="600"/>
              </a:spcBef>
              <a:spcAft>
                <a:spcPts val="0"/>
              </a:spcAft>
              <a:buNone/>
            </a:pPr>
            <a:r>
              <a:rPr lang="en-US" sz="1800">
                <a:solidFill>
                  <a:schemeClr val="dk1"/>
                </a:solidFill>
                <a:latin typeface="Arial"/>
                <a:ea typeface="Arial"/>
                <a:cs typeface="Arial"/>
                <a:sym typeface="Arial"/>
              </a:rPr>
              <a:t>Deterministic vs. stochastic / strategic </a:t>
            </a:r>
            <a:endParaRPr/>
          </a:p>
          <a:p>
            <a:pPr indent="0" lvl="0" marL="0" marR="0" rtl="0" algn="l">
              <a:spcBef>
                <a:spcPts val="600"/>
              </a:spcBef>
              <a:spcAft>
                <a:spcPts val="0"/>
              </a:spcAft>
              <a:buNone/>
            </a:pPr>
            <a:r>
              <a:rPr lang="en-US" sz="1800">
                <a:solidFill>
                  <a:schemeClr val="dk1"/>
                </a:solidFill>
                <a:latin typeface="Arial"/>
                <a:ea typeface="Arial"/>
                <a:cs typeface="Arial"/>
                <a:sym typeface="Arial"/>
              </a:rPr>
              <a:t>Episodic vs. sequential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Static vs. dynamic </a:t>
            </a:r>
            <a:endParaRPr/>
          </a:p>
          <a:p>
            <a:pPr indent="0" lvl="0" marL="0" marR="0" rtl="0" algn="l">
              <a:spcBef>
                <a:spcPts val="600"/>
              </a:spcBef>
              <a:spcAft>
                <a:spcPts val="0"/>
              </a:spcAft>
              <a:buNone/>
            </a:pPr>
            <a:r>
              <a:rPr lang="en-US" sz="1800">
                <a:solidFill>
                  <a:schemeClr val="dk1"/>
                </a:solidFill>
                <a:latin typeface="Arial"/>
                <a:ea typeface="Arial"/>
                <a:cs typeface="Arial"/>
                <a:sym typeface="Arial"/>
              </a:rPr>
              <a:t>Discrete vs. continuous </a:t>
            </a:r>
            <a:endParaRPr/>
          </a:p>
          <a:p>
            <a:pPr indent="0" lvl="0" marL="0" marR="0" rtl="0" algn="l">
              <a:spcBef>
                <a:spcPts val="600"/>
              </a:spcBef>
              <a:spcAft>
                <a:spcPts val="0"/>
              </a:spcAft>
              <a:buNone/>
            </a:pPr>
            <a:r>
              <a:rPr lang="en-US" sz="1800">
                <a:solidFill>
                  <a:schemeClr val="dk1"/>
                </a:solidFill>
                <a:latin typeface="Arial"/>
                <a:ea typeface="Arial"/>
                <a:cs typeface="Arial"/>
                <a:sym typeface="Arial"/>
              </a:rPr>
              <a:t>Single agent vs. multiagent</a:t>
            </a:r>
            <a:endParaRPr sz="1800">
              <a:solidFill>
                <a:schemeClr val="dk1"/>
              </a:solidFill>
              <a:latin typeface="Arial"/>
              <a:ea typeface="Arial"/>
              <a:cs typeface="Arial"/>
              <a:sym typeface="Arial"/>
            </a:endParaRPr>
          </a:p>
        </p:txBody>
      </p:sp>
      <p:graphicFrame>
        <p:nvGraphicFramePr>
          <p:cNvPr id="496" name="Google Shape;496;p59"/>
          <p:cNvGraphicFramePr/>
          <p:nvPr/>
        </p:nvGraphicFramePr>
        <p:xfrm>
          <a:off x="2667001" y="1524000"/>
          <a:ext cx="3000000" cy="3000000"/>
        </p:xfrm>
        <a:graphic>
          <a:graphicData uri="http://schemas.openxmlformats.org/drawingml/2006/table">
            <a:tbl>
              <a:tblPr bandRow="1" firstRow="1">
                <a:noFill/>
                <a:tableStyleId>{7F23F3A5-EAAB-4963-8EDE-719608F37E22}</a:tableStyleId>
              </a:tblPr>
              <a:tblGrid>
                <a:gridCol w="1828800"/>
                <a:gridCol w="685800"/>
                <a:gridCol w="838200"/>
                <a:gridCol w="967650"/>
                <a:gridCol w="594900"/>
                <a:gridCol w="818000"/>
                <a:gridCol w="743650"/>
              </a:tblGrid>
              <a:tr h="370850">
                <a:tc>
                  <a:txBody>
                    <a:bodyPr/>
                    <a:lstStyle/>
                    <a:p>
                      <a:pPr indent="0" lvl="0" marL="0" marR="0" rtl="0" algn="l">
                        <a:spcBef>
                          <a:spcPts val="0"/>
                        </a:spcBef>
                        <a:spcAft>
                          <a:spcPts val="0"/>
                        </a:spcAft>
                        <a:buNone/>
                      </a:pPr>
                      <a:r>
                        <a:rPr lang="en-US" sz="1400"/>
                        <a:t>Environment</a:t>
                      </a:r>
                      <a:endParaRPr/>
                    </a:p>
                  </a:txBody>
                  <a:tcPr marT="45725" marB="45725" marR="91450" marL="91450"/>
                </a:tc>
                <a:tc>
                  <a:txBody>
                    <a:bodyPr/>
                    <a:lstStyle/>
                    <a:p>
                      <a:pPr indent="0" lvl="0" marL="0" marR="0" rtl="0" algn="l">
                        <a:spcBef>
                          <a:spcPts val="0"/>
                        </a:spcBef>
                        <a:spcAft>
                          <a:spcPts val="0"/>
                        </a:spcAft>
                        <a:buNone/>
                      </a:pPr>
                      <a:r>
                        <a:rPr lang="en-US" sz="1400"/>
                        <a:t>Observable</a:t>
                      </a:r>
                      <a:endParaRPr/>
                    </a:p>
                  </a:txBody>
                  <a:tcPr marT="45725" marB="45725" marR="91450" marL="91450"/>
                </a:tc>
                <a:tc>
                  <a:txBody>
                    <a:bodyPr/>
                    <a:lstStyle/>
                    <a:p>
                      <a:pPr indent="0" lvl="0" marL="0" marR="0" rtl="0" algn="l">
                        <a:spcBef>
                          <a:spcPts val="0"/>
                        </a:spcBef>
                        <a:spcAft>
                          <a:spcPts val="0"/>
                        </a:spcAft>
                        <a:buNone/>
                      </a:pPr>
                      <a:r>
                        <a:rPr lang="en-US" sz="1400"/>
                        <a:t>Deterministic</a:t>
                      </a:r>
                      <a:endParaRPr/>
                    </a:p>
                  </a:txBody>
                  <a:tcPr marT="45725" marB="45725" marR="91450" marL="91450"/>
                </a:tc>
                <a:tc>
                  <a:txBody>
                    <a:bodyPr/>
                    <a:lstStyle/>
                    <a:p>
                      <a:pPr indent="0" lvl="0" marL="0" marR="0" rtl="0" algn="l">
                        <a:spcBef>
                          <a:spcPts val="0"/>
                        </a:spcBef>
                        <a:spcAft>
                          <a:spcPts val="0"/>
                        </a:spcAft>
                        <a:buNone/>
                      </a:pPr>
                      <a:r>
                        <a:rPr lang="en-US" sz="1400"/>
                        <a:t>Episodic</a:t>
                      </a:r>
                      <a:endParaRPr/>
                    </a:p>
                  </a:txBody>
                  <a:tcPr marT="45725" marB="45725" marR="91450" marL="91450"/>
                </a:tc>
                <a:tc>
                  <a:txBody>
                    <a:bodyPr/>
                    <a:lstStyle/>
                    <a:p>
                      <a:pPr indent="0" lvl="0" marL="0" marR="0" rtl="0" algn="l">
                        <a:spcBef>
                          <a:spcPts val="0"/>
                        </a:spcBef>
                        <a:spcAft>
                          <a:spcPts val="0"/>
                        </a:spcAft>
                        <a:buNone/>
                      </a:pPr>
                      <a:r>
                        <a:rPr lang="en-US" sz="1400"/>
                        <a:t>Static</a:t>
                      </a:r>
                      <a:endParaRPr/>
                    </a:p>
                  </a:txBody>
                  <a:tcPr marT="45725" marB="45725" marR="91450" marL="91450"/>
                </a:tc>
                <a:tc>
                  <a:txBody>
                    <a:bodyPr/>
                    <a:lstStyle/>
                    <a:p>
                      <a:pPr indent="0" lvl="0" marL="0" marR="0" rtl="0" algn="l">
                        <a:spcBef>
                          <a:spcPts val="0"/>
                        </a:spcBef>
                        <a:spcAft>
                          <a:spcPts val="0"/>
                        </a:spcAft>
                        <a:buNone/>
                      </a:pPr>
                      <a:r>
                        <a:rPr lang="en-US" sz="1400"/>
                        <a:t>Discrete</a:t>
                      </a:r>
                      <a:endParaRPr/>
                    </a:p>
                  </a:txBody>
                  <a:tcPr marT="45725" marB="45725" marR="91450" marL="91450"/>
                </a:tc>
                <a:tc>
                  <a:txBody>
                    <a:bodyPr/>
                    <a:lstStyle/>
                    <a:p>
                      <a:pPr indent="0" lvl="0" marL="0" marR="0" rtl="0" algn="l">
                        <a:spcBef>
                          <a:spcPts val="0"/>
                        </a:spcBef>
                        <a:spcAft>
                          <a:spcPts val="0"/>
                        </a:spcAft>
                        <a:buNone/>
                      </a:pPr>
                      <a:r>
                        <a:rPr lang="en-US" sz="1400"/>
                        <a:t>Agents</a:t>
                      </a:r>
                      <a:endParaRPr/>
                    </a:p>
                  </a:txBody>
                  <a:tcPr marT="45725" marB="45725" marR="91450" marL="91450"/>
                </a:tc>
              </a:tr>
              <a:tr h="370850">
                <a:tc>
                  <a:txBody>
                    <a:bodyPr/>
                    <a:lstStyle/>
                    <a:p>
                      <a:pPr indent="0" lvl="0" marL="0" marR="0" rtl="0" algn="l">
                        <a:spcBef>
                          <a:spcPts val="0"/>
                        </a:spcBef>
                        <a:spcAft>
                          <a:spcPts val="0"/>
                        </a:spcAft>
                        <a:buNone/>
                      </a:pPr>
                      <a:r>
                        <a:rPr lang="en-US" sz="1100"/>
                        <a:t>Chess with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Semi</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Chess without a clock</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Poker</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Strategic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Backgammon</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Taxi driving</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Dynamic</a:t>
                      </a:r>
                      <a:endParaRPr/>
                    </a:p>
                  </a:txBody>
                  <a:tcPr marT="45725" marB="45725" marR="91450" marL="91450"/>
                </a:tc>
                <a:tc>
                  <a:txBody>
                    <a:bodyPr/>
                    <a:lstStyle/>
                    <a:p>
                      <a:pPr indent="0" lvl="0" marL="0" marR="0" rtl="0" algn="l">
                        <a:spcBef>
                          <a:spcPts val="0"/>
                        </a:spcBef>
                        <a:spcAft>
                          <a:spcPts val="0"/>
                        </a:spcAft>
                        <a:buNone/>
                      </a:pPr>
                      <a:r>
                        <a:rPr lang="en-US" sz="1100"/>
                        <a:t>Continuous</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r h="370850">
                <a:tc>
                  <a:txBody>
                    <a:bodyPr/>
                    <a:lstStyle/>
                    <a:p>
                      <a:pPr indent="0" lvl="0" marL="0" marR="0" rtl="0" algn="l">
                        <a:spcBef>
                          <a:spcPts val="0"/>
                        </a:spcBef>
                        <a:spcAft>
                          <a:spcPts val="0"/>
                        </a:spcAft>
                        <a:buNone/>
                      </a:pPr>
                      <a:r>
                        <a:rPr lang="en-US" sz="1100"/>
                        <a:t>Medical diagnosis</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Episodic</a:t>
                      </a:r>
                      <a:endParaRPr/>
                    </a:p>
                  </a:txBody>
                  <a:tcPr marT="45725" marB="45725" marR="91450" marL="91450"/>
                </a:tc>
                <a:tc>
                  <a:txBody>
                    <a:bodyPr/>
                    <a:lstStyle/>
                    <a:p>
                      <a:pPr indent="0" lvl="0" marL="0" marR="0" rtl="0" algn="l">
                        <a:spcBef>
                          <a:spcPts val="0"/>
                        </a:spcBef>
                        <a:spcAft>
                          <a:spcPts val="0"/>
                        </a:spcAft>
                        <a:buNone/>
                      </a:pPr>
                      <a:r>
                        <a:rPr lang="en-US" sz="1100"/>
                        <a:t>Static</a:t>
                      </a:r>
                      <a:endParaRPr/>
                    </a:p>
                  </a:txBody>
                  <a:tcPr marT="45725" marB="45725" marR="91450" marL="91450"/>
                </a:tc>
                <a:tc>
                  <a:txBody>
                    <a:bodyPr/>
                    <a:lstStyle/>
                    <a:p>
                      <a:pPr indent="0" lvl="0" marL="0" marR="0" rtl="0" algn="l">
                        <a:spcBef>
                          <a:spcPts val="0"/>
                        </a:spcBef>
                        <a:spcAft>
                          <a:spcPts val="0"/>
                        </a:spcAft>
                        <a:buNone/>
                      </a:pPr>
                      <a:r>
                        <a:rPr lang="en-US" sz="1100"/>
                        <a:t>Continuous</a:t>
                      </a:r>
                      <a:endParaRPr/>
                    </a:p>
                  </a:txBody>
                  <a:tcPr marT="45725" marB="45725" marR="91450" marL="91450"/>
                </a:tc>
                <a:tc>
                  <a:txBody>
                    <a:bodyPr/>
                    <a:lstStyle/>
                    <a:p>
                      <a:pPr indent="0" lvl="0" marL="0" marR="0" rtl="0" algn="l">
                        <a:spcBef>
                          <a:spcPts val="0"/>
                        </a:spcBef>
                        <a:spcAft>
                          <a:spcPts val="0"/>
                        </a:spcAft>
                        <a:buNone/>
                      </a:pPr>
                      <a:r>
                        <a:rPr lang="en-US" sz="1100"/>
                        <a:t>Single</a:t>
                      </a:r>
                      <a:endParaRPr/>
                    </a:p>
                  </a:txBody>
                  <a:tcPr marT="45725" marB="45725" marR="91450" marL="91450"/>
                </a:tc>
              </a:tr>
              <a:tr h="370850">
                <a:tc>
                  <a:txBody>
                    <a:bodyPr/>
                    <a:lstStyle/>
                    <a:p>
                      <a:pPr indent="0" lvl="0" marL="0" marR="0" rtl="0" algn="l">
                        <a:spcBef>
                          <a:spcPts val="0"/>
                        </a:spcBef>
                        <a:spcAft>
                          <a:spcPts val="0"/>
                        </a:spcAft>
                        <a:buNone/>
                      </a:pPr>
                      <a:r>
                        <a:rPr lang="en-US" sz="1100"/>
                        <a:t>Image analysis</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Deterministic</a:t>
                      </a:r>
                      <a:endParaRPr/>
                    </a:p>
                  </a:txBody>
                  <a:tcPr marT="45725" marB="45725" marR="91450" marL="91450"/>
                </a:tc>
                <a:tc>
                  <a:txBody>
                    <a:bodyPr/>
                    <a:lstStyle/>
                    <a:p>
                      <a:pPr indent="0" lvl="0" marL="0" marR="0" rtl="0" algn="l">
                        <a:spcBef>
                          <a:spcPts val="0"/>
                        </a:spcBef>
                        <a:spcAft>
                          <a:spcPts val="0"/>
                        </a:spcAft>
                        <a:buNone/>
                      </a:pPr>
                      <a:r>
                        <a:rPr lang="en-US" sz="1100"/>
                        <a:t>Episodic</a:t>
                      </a:r>
                      <a:endParaRPr/>
                    </a:p>
                  </a:txBody>
                  <a:tcPr marT="45725" marB="45725" marR="91450" marL="91450"/>
                </a:tc>
                <a:tc>
                  <a:txBody>
                    <a:bodyPr/>
                    <a:lstStyle/>
                    <a:p>
                      <a:pPr indent="0" lvl="0" marL="0" marR="0" rtl="0" algn="l">
                        <a:spcBef>
                          <a:spcPts val="0"/>
                        </a:spcBef>
                        <a:spcAft>
                          <a:spcPts val="0"/>
                        </a:spcAft>
                        <a:buNone/>
                      </a:pPr>
                      <a:r>
                        <a:rPr lang="en-US" sz="1100"/>
                        <a:t>Semi</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Single</a:t>
                      </a:r>
                      <a:endParaRPr/>
                    </a:p>
                  </a:txBody>
                  <a:tcPr marT="45725" marB="45725" marR="91450" marL="91450"/>
                </a:tc>
              </a:tr>
              <a:tr h="370850">
                <a:tc>
                  <a:txBody>
                    <a:bodyPr/>
                    <a:lstStyle/>
                    <a:p>
                      <a:pPr indent="0" lvl="0" marL="0" marR="0" rtl="0" algn="l">
                        <a:spcBef>
                          <a:spcPts val="0"/>
                        </a:spcBef>
                        <a:spcAft>
                          <a:spcPts val="0"/>
                        </a:spcAft>
                        <a:buNone/>
                      </a:pPr>
                      <a:r>
                        <a:rPr lang="en-US" sz="1100"/>
                        <a:t>Robot part picking</a:t>
                      </a:r>
                      <a:endParaRPr/>
                    </a:p>
                  </a:txBody>
                  <a:tcPr marT="45725" marB="45725" marR="91450" marL="91450"/>
                </a:tc>
                <a:tc>
                  <a:txBody>
                    <a:bodyPr/>
                    <a:lstStyle/>
                    <a:p>
                      <a:pPr indent="0" lvl="0" marL="0" marR="0" rtl="0" algn="l">
                        <a:spcBef>
                          <a:spcPts val="0"/>
                        </a:spcBef>
                        <a:spcAft>
                          <a:spcPts val="0"/>
                        </a:spcAft>
                        <a:buNone/>
                      </a:pPr>
                      <a:r>
                        <a:rPr lang="en-US" sz="1100"/>
                        <a:t>Fully</a:t>
                      </a:r>
                      <a:endParaRPr/>
                    </a:p>
                  </a:txBody>
                  <a:tcPr marT="45725" marB="45725" marR="91450" marL="91450"/>
                </a:tc>
                <a:tc>
                  <a:txBody>
                    <a:bodyPr/>
                    <a:lstStyle/>
                    <a:p>
                      <a:pPr indent="0" lvl="0" marL="0" marR="0" rtl="0" algn="l">
                        <a:spcBef>
                          <a:spcPts val="0"/>
                        </a:spcBef>
                        <a:spcAft>
                          <a:spcPts val="0"/>
                        </a:spcAft>
                        <a:buNone/>
                      </a:pPr>
                      <a:r>
                        <a:rPr lang="en-US" sz="1100"/>
                        <a:t>Deterministic</a:t>
                      </a:r>
                      <a:endParaRPr/>
                    </a:p>
                  </a:txBody>
                  <a:tcPr marT="45725" marB="45725" marR="91450" marL="91450"/>
                </a:tc>
                <a:tc>
                  <a:txBody>
                    <a:bodyPr/>
                    <a:lstStyle/>
                    <a:p>
                      <a:pPr indent="0" lvl="0" marL="0" marR="0" rtl="0" algn="l">
                        <a:spcBef>
                          <a:spcPts val="0"/>
                        </a:spcBef>
                        <a:spcAft>
                          <a:spcPts val="0"/>
                        </a:spcAft>
                        <a:buNone/>
                      </a:pPr>
                      <a:r>
                        <a:rPr lang="en-US" sz="1100"/>
                        <a:t>Episodic</a:t>
                      </a:r>
                      <a:endParaRPr/>
                    </a:p>
                  </a:txBody>
                  <a:tcPr marT="45725" marB="45725" marR="91450" marL="91450"/>
                </a:tc>
                <a:tc>
                  <a:txBody>
                    <a:bodyPr/>
                    <a:lstStyle/>
                    <a:p>
                      <a:pPr indent="0" lvl="0" marL="0" marR="0" rtl="0" algn="l">
                        <a:spcBef>
                          <a:spcPts val="0"/>
                        </a:spcBef>
                        <a:spcAft>
                          <a:spcPts val="0"/>
                        </a:spcAft>
                        <a:buNone/>
                      </a:pPr>
                      <a:r>
                        <a:rPr lang="en-US" sz="1100"/>
                        <a:t>Semi</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Single</a:t>
                      </a:r>
                      <a:endParaRPr/>
                    </a:p>
                  </a:txBody>
                  <a:tcPr marT="45725" marB="45725" marR="91450" marL="91450"/>
                </a:tc>
              </a:tr>
              <a:tr h="370850">
                <a:tc>
                  <a:txBody>
                    <a:bodyPr/>
                    <a:lstStyle/>
                    <a:p>
                      <a:pPr indent="0" lvl="0" marL="0" marR="0" rtl="0" algn="l">
                        <a:spcBef>
                          <a:spcPts val="0"/>
                        </a:spcBef>
                        <a:spcAft>
                          <a:spcPts val="0"/>
                        </a:spcAft>
                        <a:buNone/>
                      </a:pPr>
                      <a:r>
                        <a:rPr lang="en-US" sz="1100"/>
                        <a:t>Interactive English tutor</a:t>
                      </a:r>
                      <a:endParaRPr/>
                    </a:p>
                  </a:txBody>
                  <a:tcPr marT="45725" marB="45725" marR="91450" marL="91450"/>
                </a:tc>
                <a:tc>
                  <a:txBody>
                    <a:bodyPr/>
                    <a:lstStyle/>
                    <a:p>
                      <a:pPr indent="0" lvl="0" marL="0" marR="0" rtl="0" algn="l">
                        <a:spcBef>
                          <a:spcPts val="0"/>
                        </a:spcBef>
                        <a:spcAft>
                          <a:spcPts val="0"/>
                        </a:spcAft>
                        <a:buNone/>
                      </a:pPr>
                      <a:r>
                        <a:rPr lang="en-US" sz="1100"/>
                        <a:t>Partial</a:t>
                      </a:r>
                      <a:endParaRPr/>
                    </a:p>
                  </a:txBody>
                  <a:tcPr marT="45725" marB="45725" marR="91450" marL="91450"/>
                </a:tc>
                <a:tc>
                  <a:txBody>
                    <a:bodyPr/>
                    <a:lstStyle/>
                    <a:p>
                      <a:pPr indent="0" lvl="0" marL="0" marR="0" rtl="0" algn="l">
                        <a:spcBef>
                          <a:spcPts val="0"/>
                        </a:spcBef>
                        <a:spcAft>
                          <a:spcPts val="0"/>
                        </a:spcAft>
                        <a:buNone/>
                      </a:pPr>
                      <a:r>
                        <a:rPr lang="en-US" sz="1100"/>
                        <a:t>Stochastic</a:t>
                      </a:r>
                      <a:endParaRPr/>
                    </a:p>
                  </a:txBody>
                  <a:tcPr marT="45725" marB="45725" marR="91450" marL="91450"/>
                </a:tc>
                <a:tc>
                  <a:txBody>
                    <a:bodyPr/>
                    <a:lstStyle/>
                    <a:p>
                      <a:pPr indent="0" lvl="0" marL="0" marR="0" rtl="0" algn="l">
                        <a:spcBef>
                          <a:spcPts val="0"/>
                        </a:spcBef>
                        <a:spcAft>
                          <a:spcPts val="0"/>
                        </a:spcAft>
                        <a:buNone/>
                      </a:pPr>
                      <a:r>
                        <a:rPr lang="en-US" sz="1100"/>
                        <a:t>Sequential</a:t>
                      </a:r>
                      <a:endParaRPr/>
                    </a:p>
                  </a:txBody>
                  <a:tcPr marT="45725" marB="45725" marR="91450" marL="91450"/>
                </a:tc>
                <a:tc>
                  <a:txBody>
                    <a:bodyPr/>
                    <a:lstStyle/>
                    <a:p>
                      <a:pPr indent="0" lvl="0" marL="0" marR="0" rtl="0" algn="l">
                        <a:spcBef>
                          <a:spcPts val="0"/>
                        </a:spcBef>
                        <a:spcAft>
                          <a:spcPts val="0"/>
                        </a:spcAft>
                        <a:buNone/>
                      </a:pPr>
                      <a:r>
                        <a:rPr lang="en-US" sz="1100"/>
                        <a:t>Dynamic</a:t>
                      </a:r>
                      <a:endParaRPr/>
                    </a:p>
                  </a:txBody>
                  <a:tcPr marT="45725" marB="45725" marR="91450" marL="91450"/>
                </a:tc>
                <a:tc>
                  <a:txBody>
                    <a:bodyPr/>
                    <a:lstStyle/>
                    <a:p>
                      <a:pPr indent="0" lvl="0" marL="0" marR="0" rtl="0" algn="l">
                        <a:spcBef>
                          <a:spcPts val="0"/>
                        </a:spcBef>
                        <a:spcAft>
                          <a:spcPts val="0"/>
                        </a:spcAft>
                        <a:buNone/>
                      </a:pPr>
                      <a:r>
                        <a:rPr lang="en-US" sz="1100"/>
                        <a:t>Discrete</a:t>
                      </a:r>
                      <a:endParaRPr/>
                    </a:p>
                  </a:txBody>
                  <a:tcPr marT="45725" marB="45725" marR="91450" marL="91450"/>
                </a:tc>
                <a:tc>
                  <a:txBody>
                    <a:bodyPr/>
                    <a:lstStyle/>
                    <a:p>
                      <a:pPr indent="0" lvl="0" marL="0" marR="0" rtl="0" algn="l">
                        <a:spcBef>
                          <a:spcPts val="0"/>
                        </a:spcBef>
                        <a:spcAft>
                          <a:spcPts val="0"/>
                        </a:spcAft>
                        <a:buNone/>
                      </a:pPr>
                      <a:r>
                        <a:rPr lang="en-US" sz="1100"/>
                        <a:t>Multi</a:t>
                      </a:r>
                      <a:endParaRPr/>
                    </a:p>
                  </a:txBody>
                  <a:tcPr marT="45725" marB="45725" marR="91450" marL="91450"/>
                </a:tc>
              </a:tr>
            </a:tbl>
          </a:graphicData>
        </a:graphic>
      </p:graphicFrame>
      <p:pic>
        <p:nvPicPr>
          <p:cNvPr id="497" name="Google Shape;497;p59"/>
          <p:cNvPicPr preferRelativeResize="0"/>
          <p:nvPr/>
        </p:nvPicPr>
        <p:blipFill rotWithShape="1">
          <a:blip r:embed="rId3">
            <a:alphaModFix/>
          </a:blip>
          <a:srcRect b="0" l="0" r="0" t="0"/>
          <a:stretch/>
        </p:blipFill>
        <p:spPr>
          <a:xfrm>
            <a:off x="304800" y="1676400"/>
            <a:ext cx="2133600" cy="19907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AI Successes </a:t>
            </a:r>
            <a:endParaRPr/>
          </a:p>
        </p:txBody>
      </p:sp>
      <p:sp>
        <p:nvSpPr>
          <p:cNvPr id="503" name="Google Shape;503;p6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chemeClr val="dk1"/>
              </a:buClr>
              <a:buSzPct val="100000"/>
              <a:buChar char="•"/>
            </a:pPr>
            <a:r>
              <a:rPr lang="en-US"/>
              <a:t>Games: chess, checkers, poker, bridge, backgammon</a:t>
            </a:r>
            <a:endParaRPr/>
          </a:p>
          <a:p>
            <a:pPr indent="-228600" lvl="0" marL="228600" rtl="0" algn="l">
              <a:lnSpc>
                <a:spcPct val="90000"/>
              </a:lnSpc>
              <a:spcBef>
                <a:spcPts val="1000"/>
              </a:spcBef>
              <a:spcAft>
                <a:spcPts val="0"/>
              </a:spcAft>
              <a:buClr>
                <a:schemeClr val="dk1"/>
              </a:buClr>
              <a:buSzPct val="100000"/>
              <a:buChar char="•"/>
            </a:pPr>
            <a:r>
              <a:rPr lang="en-US"/>
              <a:t>Physical skills: driving a car, flying a plane or helicopter, vacuuming</a:t>
            </a:r>
            <a:endParaRPr/>
          </a:p>
          <a:p>
            <a:pPr indent="-228600" lvl="0" marL="228600" rtl="0" algn="l">
              <a:lnSpc>
                <a:spcPct val="90000"/>
              </a:lnSpc>
              <a:spcBef>
                <a:spcPts val="1000"/>
              </a:spcBef>
              <a:spcAft>
                <a:spcPts val="0"/>
              </a:spcAft>
              <a:buClr>
                <a:schemeClr val="dk1"/>
              </a:buClr>
              <a:buSzPct val="100000"/>
              <a:buChar char="•"/>
            </a:pPr>
            <a:r>
              <a:rPr lang="en-US"/>
              <a:t> Language: machine translation, speech recognition, character recognition</a:t>
            </a:r>
            <a:endParaRPr/>
          </a:p>
          <a:p>
            <a:pPr indent="-228600" lvl="0" marL="228600" rtl="0" algn="l">
              <a:lnSpc>
                <a:spcPct val="90000"/>
              </a:lnSpc>
              <a:spcBef>
                <a:spcPts val="1000"/>
              </a:spcBef>
              <a:spcAft>
                <a:spcPts val="0"/>
              </a:spcAft>
              <a:buClr>
                <a:schemeClr val="dk1"/>
              </a:buClr>
              <a:buSzPct val="100000"/>
              <a:buChar char="•"/>
            </a:pPr>
            <a:r>
              <a:rPr lang="en-US"/>
              <a:t>Vision: face recognition, face detection, digital photographic processing, motion tracking</a:t>
            </a:r>
            <a:endParaRPr/>
          </a:p>
          <a:p>
            <a:pPr indent="-228600" lvl="0" marL="228600" rtl="0" algn="l">
              <a:lnSpc>
                <a:spcPct val="90000"/>
              </a:lnSpc>
              <a:spcBef>
                <a:spcPts val="1000"/>
              </a:spcBef>
              <a:spcAft>
                <a:spcPts val="0"/>
              </a:spcAft>
              <a:buClr>
                <a:schemeClr val="dk1"/>
              </a:buClr>
              <a:buSzPct val="100000"/>
              <a:buChar char="•"/>
            </a:pPr>
            <a:r>
              <a:rPr lang="en-US"/>
              <a:t>Commerce and industry: page rank for searching, fraud detection, trading on financial markets</a:t>
            </a:r>
            <a:endParaRPr/>
          </a:p>
        </p:txBody>
      </p:sp>
      <p:sp>
        <p:nvSpPr>
          <p:cNvPr id="504" name="Google Shape;504;p6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What is AI?</a:t>
            </a:r>
            <a:endParaRPr/>
          </a:p>
        </p:txBody>
      </p:sp>
      <p:sp>
        <p:nvSpPr>
          <p:cNvPr id="130" name="Google Shape;130;p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A branch of Computer Science.  </a:t>
            </a:r>
            <a:endParaRPr/>
          </a:p>
          <a:p>
            <a:pPr indent="-228600" lvl="0" marL="228600" rtl="0" algn="l">
              <a:lnSpc>
                <a:spcPct val="90000"/>
              </a:lnSpc>
              <a:spcBef>
                <a:spcPts val="1000"/>
              </a:spcBef>
              <a:spcAft>
                <a:spcPts val="0"/>
              </a:spcAft>
              <a:buClr>
                <a:schemeClr val="dk1"/>
              </a:buClr>
              <a:buSzPct val="100000"/>
              <a:buChar char="•"/>
            </a:pPr>
            <a:r>
              <a:rPr lang="en-US"/>
              <a:t>Examines how we can achieve intelligent behaviour through computation.</a:t>
            </a:r>
            <a:endParaRPr/>
          </a:p>
          <a:p>
            <a:pPr indent="-228600" lvl="0" marL="228600" rtl="0" algn="l">
              <a:lnSpc>
                <a:spcPct val="90000"/>
              </a:lnSpc>
              <a:spcBef>
                <a:spcPts val="1000"/>
              </a:spcBef>
              <a:spcAft>
                <a:spcPts val="0"/>
              </a:spcAft>
              <a:buClr>
                <a:schemeClr val="dk1"/>
              </a:buClr>
              <a:buSzPct val="100000"/>
              <a:buChar char="•"/>
            </a:pPr>
            <a:r>
              <a:rPr lang="en-US"/>
              <a:t>The deﬁnitions on </a:t>
            </a:r>
            <a:endParaRPr/>
          </a:p>
          <a:p>
            <a:pPr indent="-228600" lvl="1" marL="685800" rtl="0" algn="l">
              <a:lnSpc>
                <a:spcPct val="90000"/>
              </a:lnSpc>
              <a:spcBef>
                <a:spcPts val="500"/>
              </a:spcBef>
              <a:spcAft>
                <a:spcPts val="0"/>
              </a:spcAft>
              <a:buClr>
                <a:schemeClr val="dk1"/>
              </a:buClr>
              <a:buSzPct val="100000"/>
              <a:buChar char="•"/>
            </a:pPr>
            <a:r>
              <a:rPr lang="en-US"/>
              <a:t>top are concerned with </a:t>
            </a:r>
            <a:r>
              <a:rPr b="1" lang="en-US"/>
              <a:t>thought processes and reasoning</a:t>
            </a:r>
            <a:r>
              <a:rPr lang="en-US"/>
              <a:t>, </a:t>
            </a:r>
            <a:endParaRPr/>
          </a:p>
          <a:p>
            <a:pPr indent="-228600" lvl="1" marL="685800" rtl="0" algn="l">
              <a:lnSpc>
                <a:spcPct val="90000"/>
              </a:lnSpc>
              <a:spcBef>
                <a:spcPts val="500"/>
              </a:spcBef>
              <a:spcAft>
                <a:spcPts val="0"/>
              </a:spcAft>
              <a:buClr>
                <a:schemeClr val="dk1"/>
              </a:buClr>
              <a:buSzPct val="100000"/>
              <a:buChar char="•"/>
            </a:pPr>
            <a:r>
              <a:rPr lang="en-US"/>
              <a:t>whereas the ones on the bottom address </a:t>
            </a:r>
            <a:r>
              <a:rPr b="1" lang="en-US"/>
              <a:t>behavior</a:t>
            </a:r>
            <a:r>
              <a:rPr lang="en-US"/>
              <a:t>. </a:t>
            </a:r>
            <a:endParaRPr/>
          </a:p>
          <a:p>
            <a:pPr indent="-228600" lvl="1" marL="685800" rtl="0" algn="l">
              <a:lnSpc>
                <a:spcPct val="90000"/>
              </a:lnSpc>
              <a:spcBef>
                <a:spcPts val="500"/>
              </a:spcBef>
              <a:spcAft>
                <a:spcPts val="0"/>
              </a:spcAft>
              <a:buClr>
                <a:schemeClr val="dk1"/>
              </a:buClr>
              <a:buSzPct val="100000"/>
              <a:buChar char="•"/>
            </a:pPr>
            <a:r>
              <a:rPr lang="en-US"/>
              <a:t>the left measure success in terms of </a:t>
            </a:r>
            <a:r>
              <a:rPr b="1" lang="en-US"/>
              <a:t>ﬁdelity to human performance</a:t>
            </a:r>
            <a:r>
              <a:rPr lang="en-US"/>
              <a:t>, </a:t>
            </a:r>
            <a:endParaRPr/>
          </a:p>
          <a:p>
            <a:pPr indent="-228600" lvl="1" marL="685800" rtl="0" algn="l">
              <a:lnSpc>
                <a:spcPct val="90000"/>
              </a:lnSpc>
              <a:spcBef>
                <a:spcPts val="500"/>
              </a:spcBef>
              <a:spcAft>
                <a:spcPts val="0"/>
              </a:spcAft>
              <a:buClr>
                <a:schemeClr val="dk1"/>
              </a:buClr>
              <a:buSzPct val="100000"/>
              <a:buChar char="•"/>
            </a:pPr>
            <a:r>
              <a:rPr lang="en-US"/>
              <a:t>whereas the ones on the right measure against an ideal performance measure, called </a:t>
            </a:r>
            <a:r>
              <a:rPr b="1" lang="en-US"/>
              <a:t>rationality</a:t>
            </a:r>
            <a:r>
              <a:rPr lang="en-US"/>
              <a:t>.</a:t>
            </a:r>
            <a:endParaRPr/>
          </a:p>
          <a:p>
            <a:pPr indent="-228600" lvl="1" marL="685800" rtl="0" algn="l">
              <a:lnSpc>
                <a:spcPct val="90000"/>
              </a:lnSpc>
              <a:spcBef>
                <a:spcPts val="500"/>
              </a:spcBef>
              <a:spcAft>
                <a:spcPts val="0"/>
              </a:spcAft>
              <a:buClr>
                <a:schemeClr val="dk1"/>
              </a:buClr>
              <a:buSzPct val="100000"/>
              <a:buChar char="•"/>
            </a:pPr>
            <a:r>
              <a:rPr b="1" i="1" lang="en-US"/>
              <a:t>A RATIONALITY system is rational if it does the “right thing,” given what it knows. </a:t>
            </a:r>
            <a:endParaRPr/>
          </a:p>
        </p:txBody>
      </p:sp>
      <p:sp>
        <p:nvSpPr>
          <p:cNvPr id="131" name="Google Shape;131;p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What is AI?</a:t>
            </a:r>
            <a:endParaRPr/>
          </a:p>
        </p:txBody>
      </p:sp>
      <p:sp>
        <p:nvSpPr>
          <p:cNvPr id="137" name="Google Shape;137;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mage result for what is AI" id="138" name="Google Shape;138;p7"/>
          <p:cNvPicPr preferRelativeResize="0"/>
          <p:nvPr>
            <p:ph idx="1" type="body"/>
          </p:nvPr>
        </p:nvPicPr>
        <p:blipFill rotWithShape="1">
          <a:blip r:embed="rId3">
            <a:alphaModFix/>
          </a:blip>
          <a:srcRect b="0" l="0" r="0" t="0"/>
          <a:stretch/>
        </p:blipFill>
        <p:spPr>
          <a:xfrm>
            <a:off x="710847" y="1825625"/>
            <a:ext cx="7722305" cy="43513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sz="4000"/>
              <a:t>Human vs Artificial Intelligence </a:t>
            </a:r>
            <a:endParaRPr/>
          </a:p>
        </p:txBody>
      </p:sp>
      <p:sp>
        <p:nvSpPr>
          <p:cNvPr id="144" name="Google Shape;144;p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5" name="Google Shape;145;p8"/>
          <p:cNvSpPr/>
          <p:nvPr/>
        </p:nvSpPr>
        <p:spPr>
          <a:xfrm>
            <a:off x="763398" y="1880555"/>
            <a:ext cx="7667538"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400" u="none" cap="none" strike="noStrike">
                <a:solidFill>
                  <a:schemeClr val="dk1"/>
                </a:solidFill>
                <a:latin typeface="Arial"/>
                <a:ea typeface="Arial"/>
                <a:cs typeface="Arial"/>
                <a:sym typeface="Arial"/>
              </a:rPr>
              <a:t>In general, there are various reasons why trying to mimic humans might not be the best approach to AI: – Computers and Humans have a very different architecture with quite different abilities.  – Numerical computations – Visual and sensory processing – Massively and slow parallel vs. fast serial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151" name="Google Shape;151;p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mage result for computer vs human brain" id="152" name="Google Shape;152;p9"/>
          <p:cNvPicPr preferRelativeResize="0"/>
          <p:nvPr>
            <p:ph idx="1" type="body"/>
          </p:nvPr>
        </p:nvPicPr>
        <p:blipFill rotWithShape="1">
          <a:blip r:embed="rId3">
            <a:alphaModFix/>
          </a:blip>
          <a:srcRect b="0" l="0" r="0" t="0"/>
          <a:stretch/>
        </p:blipFill>
        <p:spPr>
          <a:xfrm>
            <a:off x="1238250" y="2248694"/>
            <a:ext cx="6667500" cy="3505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2020-01-10T14:32:58Z</dcterms:created>
  <dc:creator>M Shamim Kaiser</dc:creator>
</cp:coreProperties>
</file>